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4" r:id="rId3"/>
    <p:sldId id="265" r:id="rId4"/>
    <p:sldId id="266" r:id="rId5"/>
    <p:sldId id="267" r:id="rId6"/>
    <p:sldId id="268" r:id="rId7"/>
    <p:sldId id="269" r:id="rId8"/>
    <p:sldId id="271" r:id="rId9"/>
    <p:sldId id="270" r:id="rId10"/>
    <p:sldId id="283" r:id="rId11"/>
    <p:sldId id="272" r:id="rId12"/>
    <p:sldId id="273" r:id="rId13"/>
    <p:sldId id="280" r:id="rId14"/>
    <p:sldId id="275" r:id="rId15"/>
    <p:sldId id="281" r:id="rId1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3" autoAdjust="0"/>
    <p:restoredTop sz="94660"/>
  </p:normalViewPr>
  <p:slideViewPr>
    <p:cSldViewPr>
      <p:cViewPr varScale="1">
        <p:scale>
          <a:sx n="97" d="100"/>
          <a:sy n="97" d="100"/>
        </p:scale>
        <p:origin x="6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2E7A57-A6D9-4819-BAC7-F10F27534B7D}" type="doc">
      <dgm:prSet loTypeId="urn:microsoft.com/office/officeart/2005/8/layout/funnel1" loCatId="process" qsTypeId="urn:microsoft.com/office/officeart/2005/8/quickstyle/simple1" qsCatId="simple" csTypeId="urn:microsoft.com/office/officeart/2005/8/colors/accent0_1" csCatId="mainScheme" phldr="1"/>
      <dgm:spPr/>
      <dgm:t>
        <a:bodyPr/>
        <a:lstStyle/>
        <a:p>
          <a:endParaRPr lang="en-US"/>
        </a:p>
      </dgm:t>
    </dgm:pt>
    <dgm:pt modelId="{B4B76E03-A017-4BEE-BA42-A300BA208AD3}">
      <dgm:prSet phldrT="[Text]" custT="1"/>
      <dgm:spPr/>
      <dgm:t>
        <a:bodyPr/>
        <a:lstStyle/>
        <a:p>
          <a:r>
            <a:rPr lang="en-US" sz="1100" smtClean="0"/>
            <a:t>Devotional Integration</a:t>
          </a:r>
          <a:endParaRPr lang="en-US" sz="1100"/>
        </a:p>
      </dgm:t>
    </dgm:pt>
    <dgm:pt modelId="{C02BA19C-FC5E-4D2C-BE30-ED6190C83CAB}" type="parTrans" cxnId="{5BC69B2E-2C99-4174-9F44-EC3A22D904BE}">
      <dgm:prSet/>
      <dgm:spPr/>
      <dgm:t>
        <a:bodyPr/>
        <a:lstStyle/>
        <a:p>
          <a:endParaRPr lang="en-US"/>
        </a:p>
      </dgm:t>
    </dgm:pt>
    <dgm:pt modelId="{DA2252A1-2776-4FE3-B24B-DDE771AD611D}" type="sibTrans" cxnId="{5BC69B2E-2C99-4174-9F44-EC3A22D904BE}">
      <dgm:prSet/>
      <dgm:spPr/>
      <dgm:t>
        <a:bodyPr/>
        <a:lstStyle/>
        <a:p>
          <a:endParaRPr lang="en-US"/>
        </a:p>
      </dgm:t>
    </dgm:pt>
    <dgm:pt modelId="{8CEAB6E0-4751-4295-8A43-222FE5BBA6B7}">
      <dgm:prSet phldrT="[Text]" custT="1"/>
      <dgm:spPr/>
      <dgm:t>
        <a:bodyPr/>
        <a:lstStyle/>
        <a:p>
          <a:r>
            <a:rPr lang="en-US" sz="1100" smtClean="0"/>
            <a:t>Worldview Integration</a:t>
          </a:r>
          <a:endParaRPr lang="en-US" sz="1100"/>
        </a:p>
      </dgm:t>
    </dgm:pt>
    <dgm:pt modelId="{489208F0-22AC-477A-BBFB-78FE8ECAC3A5}" type="parTrans" cxnId="{CE74A648-6168-40A7-B159-49EDC78C4533}">
      <dgm:prSet/>
      <dgm:spPr/>
      <dgm:t>
        <a:bodyPr/>
        <a:lstStyle/>
        <a:p>
          <a:endParaRPr lang="en-US"/>
        </a:p>
      </dgm:t>
    </dgm:pt>
    <dgm:pt modelId="{9A5D3E05-AC3F-484D-BBB0-9D13F7C8152F}" type="sibTrans" cxnId="{CE74A648-6168-40A7-B159-49EDC78C4533}">
      <dgm:prSet/>
      <dgm:spPr/>
      <dgm:t>
        <a:bodyPr/>
        <a:lstStyle/>
        <a:p>
          <a:endParaRPr lang="en-US"/>
        </a:p>
      </dgm:t>
    </dgm:pt>
    <dgm:pt modelId="{5ED0E73B-3D85-4FB4-BA27-446AFB68E381}">
      <dgm:prSet phldrT="[Text]"/>
      <dgm:spPr/>
      <dgm:t>
        <a:bodyPr/>
        <a:lstStyle/>
        <a:p>
          <a:r>
            <a:rPr lang="en-US" b="1" dirty="0"/>
            <a:t>Faith and Learning in the University Classroom</a:t>
          </a:r>
        </a:p>
      </dgm:t>
    </dgm:pt>
    <dgm:pt modelId="{878A69D8-F34C-49BC-BC92-5734669C3D6F}" type="parTrans" cxnId="{C2D6F137-BF88-4866-B6A5-D8087B6DDF31}">
      <dgm:prSet/>
      <dgm:spPr/>
      <dgm:t>
        <a:bodyPr/>
        <a:lstStyle/>
        <a:p>
          <a:endParaRPr lang="en-US"/>
        </a:p>
      </dgm:t>
    </dgm:pt>
    <dgm:pt modelId="{87CFDC4C-5E55-4589-95A7-D5528D369814}" type="sibTrans" cxnId="{C2D6F137-BF88-4866-B6A5-D8087B6DDF31}">
      <dgm:prSet/>
      <dgm:spPr/>
      <dgm:t>
        <a:bodyPr/>
        <a:lstStyle/>
        <a:p>
          <a:endParaRPr lang="en-US"/>
        </a:p>
      </dgm:t>
    </dgm:pt>
    <dgm:pt modelId="{8D7F9CD1-0C89-4249-A7B7-9BBCFA1EC06B}">
      <dgm:prSet phldrT="[Text]" custT="1"/>
      <dgm:spPr/>
      <dgm:t>
        <a:bodyPr/>
        <a:lstStyle/>
        <a:p>
          <a:r>
            <a:rPr lang="en-US" sz="1100" smtClean="0"/>
            <a:t>Vocational &amp; Ethical Integration</a:t>
          </a:r>
          <a:endParaRPr lang="en-US" sz="1100"/>
        </a:p>
      </dgm:t>
    </dgm:pt>
    <dgm:pt modelId="{A27CCA5A-EC5C-453F-8B6D-E2C8B0FD08CA}" type="parTrans" cxnId="{FB211B8D-EB31-4DEC-9831-2F78086767EE}">
      <dgm:prSet/>
      <dgm:spPr/>
      <dgm:t>
        <a:bodyPr/>
        <a:lstStyle/>
        <a:p>
          <a:endParaRPr lang="en-US"/>
        </a:p>
      </dgm:t>
    </dgm:pt>
    <dgm:pt modelId="{B348944C-2CCA-4639-8F9C-081D0F9A3A98}" type="sibTrans" cxnId="{FB211B8D-EB31-4DEC-9831-2F78086767EE}">
      <dgm:prSet/>
      <dgm:spPr/>
      <dgm:t>
        <a:bodyPr/>
        <a:lstStyle/>
        <a:p>
          <a:endParaRPr lang="en-US"/>
        </a:p>
      </dgm:t>
    </dgm:pt>
    <dgm:pt modelId="{FCC3042C-11FC-4AC8-BD4D-4D9ACA9F18A5}" type="pres">
      <dgm:prSet presAssocID="{8C2E7A57-A6D9-4819-BAC7-F10F27534B7D}" presName="Name0" presStyleCnt="0">
        <dgm:presLayoutVars>
          <dgm:chMax val="4"/>
          <dgm:resizeHandles val="exact"/>
        </dgm:presLayoutVars>
      </dgm:prSet>
      <dgm:spPr/>
      <dgm:t>
        <a:bodyPr/>
        <a:lstStyle/>
        <a:p>
          <a:endParaRPr lang="en-US"/>
        </a:p>
      </dgm:t>
    </dgm:pt>
    <dgm:pt modelId="{22EAA1F6-2D80-4368-BDB5-24B97BAEC177}" type="pres">
      <dgm:prSet presAssocID="{8C2E7A57-A6D9-4819-BAC7-F10F27534B7D}" presName="ellipse" presStyleLbl="trBgShp" presStyleIdx="0" presStyleCnt="1"/>
      <dgm:spPr/>
      <dgm:t>
        <a:bodyPr/>
        <a:lstStyle/>
        <a:p>
          <a:endParaRPr lang="en-US"/>
        </a:p>
      </dgm:t>
    </dgm:pt>
    <dgm:pt modelId="{CAD9A209-1027-496D-879F-F4ADAE6A2F45}" type="pres">
      <dgm:prSet presAssocID="{8C2E7A57-A6D9-4819-BAC7-F10F27534B7D}" presName="arrow1" presStyleLbl="fgShp" presStyleIdx="0" presStyleCnt="1"/>
      <dgm:spPr/>
      <dgm:t>
        <a:bodyPr/>
        <a:lstStyle/>
        <a:p>
          <a:endParaRPr lang="en-US"/>
        </a:p>
      </dgm:t>
    </dgm:pt>
    <dgm:pt modelId="{CD7FDB95-1306-4B80-B5D6-E1E266DA88D2}" type="pres">
      <dgm:prSet presAssocID="{8C2E7A57-A6D9-4819-BAC7-F10F27534B7D}" presName="rectangle" presStyleLbl="revTx" presStyleIdx="0" presStyleCnt="1">
        <dgm:presLayoutVars>
          <dgm:bulletEnabled val="1"/>
        </dgm:presLayoutVars>
      </dgm:prSet>
      <dgm:spPr/>
      <dgm:t>
        <a:bodyPr/>
        <a:lstStyle/>
        <a:p>
          <a:endParaRPr lang="en-US"/>
        </a:p>
      </dgm:t>
    </dgm:pt>
    <dgm:pt modelId="{68896525-C680-4FAB-A6D9-2D13F1A55A15}" type="pres">
      <dgm:prSet presAssocID="{8CEAB6E0-4751-4295-8A43-222FE5BBA6B7}" presName="item1" presStyleLbl="node1" presStyleIdx="0" presStyleCnt="3" custScaleX="105543" custScaleY="98102" custLinFactNeighborX="4938" custLinFactNeighborY="8230">
        <dgm:presLayoutVars>
          <dgm:bulletEnabled val="1"/>
        </dgm:presLayoutVars>
      </dgm:prSet>
      <dgm:spPr/>
      <dgm:t>
        <a:bodyPr/>
        <a:lstStyle/>
        <a:p>
          <a:endParaRPr lang="en-US"/>
        </a:p>
      </dgm:t>
    </dgm:pt>
    <dgm:pt modelId="{2D95E7E0-E113-48C4-9ABA-8C3CE8485305}" type="pres">
      <dgm:prSet presAssocID="{8D7F9CD1-0C89-4249-A7B7-9BBCFA1EC06B}" presName="item2" presStyleLbl="node1" presStyleIdx="1" presStyleCnt="3" custScaleX="101152" custScaleY="101152">
        <dgm:presLayoutVars>
          <dgm:bulletEnabled val="1"/>
        </dgm:presLayoutVars>
      </dgm:prSet>
      <dgm:spPr/>
      <dgm:t>
        <a:bodyPr/>
        <a:lstStyle/>
        <a:p>
          <a:endParaRPr lang="en-US"/>
        </a:p>
      </dgm:t>
    </dgm:pt>
    <dgm:pt modelId="{2FA7879F-E2D8-447F-B94F-493A5379DDA1}" type="pres">
      <dgm:prSet presAssocID="{5ED0E73B-3D85-4FB4-BA27-446AFB68E381}" presName="item3" presStyleLbl="node1" presStyleIdx="2" presStyleCnt="3" custScaleX="107078" custScaleY="107078" custLinFactNeighborY="-8230">
        <dgm:presLayoutVars>
          <dgm:bulletEnabled val="1"/>
        </dgm:presLayoutVars>
      </dgm:prSet>
      <dgm:spPr/>
      <dgm:t>
        <a:bodyPr/>
        <a:lstStyle/>
        <a:p>
          <a:endParaRPr lang="en-US"/>
        </a:p>
      </dgm:t>
    </dgm:pt>
    <dgm:pt modelId="{6441B6A1-E2DF-43D6-B4B3-227A6E7CD0C2}" type="pres">
      <dgm:prSet presAssocID="{8C2E7A57-A6D9-4819-BAC7-F10F27534B7D}" presName="funnel" presStyleLbl="trAlignAcc1" presStyleIdx="0" presStyleCnt="1" custScaleX="110582" custLinFactNeighborX="0" custLinFactNeighborY="-887"/>
      <dgm:spPr/>
      <dgm:t>
        <a:bodyPr/>
        <a:lstStyle/>
        <a:p>
          <a:endParaRPr lang="en-US"/>
        </a:p>
      </dgm:t>
    </dgm:pt>
  </dgm:ptLst>
  <dgm:cxnLst>
    <dgm:cxn modelId="{40305921-36A3-4D3A-9612-5EA68ED53834}" type="presOf" srcId="{8D7F9CD1-0C89-4249-A7B7-9BBCFA1EC06B}" destId="{68896525-C680-4FAB-A6D9-2D13F1A55A15}" srcOrd="0" destOrd="0" presId="urn:microsoft.com/office/officeart/2005/8/layout/funnel1"/>
    <dgm:cxn modelId="{8D8C99FE-411E-4EEF-88C0-B0D6DA319BAB}" type="presOf" srcId="{5ED0E73B-3D85-4FB4-BA27-446AFB68E381}" destId="{CD7FDB95-1306-4B80-B5D6-E1E266DA88D2}" srcOrd="0" destOrd="0" presId="urn:microsoft.com/office/officeart/2005/8/layout/funnel1"/>
    <dgm:cxn modelId="{5BC69B2E-2C99-4174-9F44-EC3A22D904BE}" srcId="{8C2E7A57-A6D9-4819-BAC7-F10F27534B7D}" destId="{B4B76E03-A017-4BEE-BA42-A300BA208AD3}" srcOrd="0" destOrd="0" parTransId="{C02BA19C-FC5E-4D2C-BE30-ED6190C83CAB}" sibTransId="{DA2252A1-2776-4FE3-B24B-DDE771AD611D}"/>
    <dgm:cxn modelId="{B91A90D1-AA1B-4717-8DB4-7662263B99D0}" type="presOf" srcId="{8CEAB6E0-4751-4295-8A43-222FE5BBA6B7}" destId="{2D95E7E0-E113-48C4-9ABA-8C3CE8485305}" srcOrd="0" destOrd="0" presId="urn:microsoft.com/office/officeart/2005/8/layout/funnel1"/>
    <dgm:cxn modelId="{C2D6F137-BF88-4866-B6A5-D8087B6DDF31}" srcId="{8C2E7A57-A6D9-4819-BAC7-F10F27534B7D}" destId="{5ED0E73B-3D85-4FB4-BA27-446AFB68E381}" srcOrd="3" destOrd="0" parTransId="{878A69D8-F34C-49BC-BC92-5734669C3D6F}" sibTransId="{87CFDC4C-5E55-4589-95A7-D5528D369814}"/>
    <dgm:cxn modelId="{FB211B8D-EB31-4DEC-9831-2F78086767EE}" srcId="{8C2E7A57-A6D9-4819-BAC7-F10F27534B7D}" destId="{8D7F9CD1-0C89-4249-A7B7-9BBCFA1EC06B}" srcOrd="2" destOrd="0" parTransId="{A27CCA5A-EC5C-453F-8B6D-E2C8B0FD08CA}" sibTransId="{B348944C-2CCA-4639-8F9C-081D0F9A3A98}"/>
    <dgm:cxn modelId="{089E9A32-FC21-4321-8136-BDA72D98AFA5}" type="presOf" srcId="{8C2E7A57-A6D9-4819-BAC7-F10F27534B7D}" destId="{FCC3042C-11FC-4AC8-BD4D-4D9ACA9F18A5}" srcOrd="0" destOrd="0" presId="urn:microsoft.com/office/officeart/2005/8/layout/funnel1"/>
    <dgm:cxn modelId="{59E62051-1040-4CFA-A0F1-0448264EC31F}" type="presOf" srcId="{B4B76E03-A017-4BEE-BA42-A300BA208AD3}" destId="{2FA7879F-E2D8-447F-B94F-493A5379DDA1}" srcOrd="0" destOrd="0" presId="urn:microsoft.com/office/officeart/2005/8/layout/funnel1"/>
    <dgm:cxn modelId="{CE74A648-6168-40A7-B159-49EDC78C4533}" srcId="{8C2E7A57-A6D9-4819-BAC7-F10F27534B7D}" destId="{8CEAB6E0-4751-4295-8A43-222FE5BBA6B7}" srcOrd="1" destOrd="0" parTransId="{489208F0-22AC-477A-BBFB-78FE8ECAC3A5}" sibTransId="{9A5D3E05-AC3F-484D-BBB0-9D13F7C8152F}"/>
    <dgm:cxn modelId="{AA700EFE-7D09-40B4-A6E0-C26F96AF62AA}" type="presParOf" srcId="{FCC3042C-11FC-4AC8-BD4D-4D9ACA9F18A5}" destId="{22EAA1F6-2D80-4368-BDB5-24B97BAEC177}" srcOrd="0" destOrd="0" presId="urn:microsoft.com/office/officeart/2005/8/layout/funnel1"/>
    <dgm:cxn modelId="{94D5F53D-C3F1-4B7E-A3AA-CE74B3728AD0}" type="presParOf" srcId="{FCC3042C-11FC-4AC8-BD4D-4D9ACA9F18A5}" destId="{CAD9A209-1027-496D-879F-F4ADAE6A2F45}" srcOrd="1" destOrd="0" presId="urn:microsoft.com/office/officeart/2005/8/layout/funnel1"/>
    <dgm:cxn modelId="{13311947-9FFC-480B-91D9-A82469DB5A06}" type="presParOf" srcId="{FCC3042C-11FC-4AC8-BD4D-4D9ACA9F18A5}" destId="{CD7FDB95-1306-4B80-B5D6-E1E266DA88D2}" srcOrd="2" destOrd="0" presId="urn:microsoft.com/office/officeart/2005/8/layout/funnel1"/>
    <dgm:cxn modelId="{9F1220E2-D453-4051-9E68-0D9BE8F8C43F}" type="presParOf" srcId="{FCC3042C-11FC-4AC8-BD4D-4D9ACA9F18A5}" destId="{68896525-C680-4FAB-A6D9-2D13F1A55A15}" srcOrd="3" destOrd="0" presId="urn:microsoft.com/office/officeart/2005/8/layout/funnel1"/>
    <dgm:cxn modelId="{48419483-9AE0-459F-84EF-22BA53E14FBB}" type="presParOf" srcId="{FCC3042C-11FC-4AC8-BD4D-4D9ACA9F18A5}" destId="{2D95E7E0-E113-48C4-9ABA-8C3CE8485305}" srcOrd="4" destOrd="0" presId="urn:microsoft.com/office/officeart/2005/8/layout/funnel1"/>
    <dgm:cxn modelId="{4FDF7505-DAE7-40C1-B1E9-6552362EBAA2}" type="presParOf" srcId="{FCC3042C-11FC-4AC8-BD4D-4D9ACA9F18A5}" destId="{2FA7879F-E2D8-447F-B94F-493A5379DDA1}" srcOrd="5" destOrd="0" presId="urn:microsoft.com/office/officeart/2005/8/layout/funnel1"/>
    <dgm:cxn modelId="{78ECADFA-3DBB-4158-934A-B43FF52F00A7}" type="presParOf" srcId="{FCC3042C-11FC-4AC8-BD4D-4D9ACA9F18A5}" destId="{6441B6A1-E2DF-43D6-B4B3-227A6E7CD0C2}"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E21ECB-EFE6-46F3-AA7D-9661B1F2262D}" type="doc">
      <dgm:prSet loTypeId="urn:microsoft.com/office/officeart/2005/8/layout/venn2" loCatId="relationship" qsTypeId="urn:microsoft.com/office/officeart/2005/8/quickstyle/simple3" qsCatId="simple" csTypeId="urn:microsoft.com/office/officeart/2005/8/colors/colorful2" csCatId="colorful" phldr="1"/>
      <dgm:spPr/>
      <dgm:t>
        <a:bodyPr/>
        <a:lstStyle/>
        <a:p>
          <a:endParaRPr lang="en-US"/>
        </a:p>
      </dgm:t>
    </dgm:pt>
    <dgm:pt modelId="{321305BA-1515-4C7D-A69B-B9C72ECBF383}">
      <dgm:prSet phldrT="[Text]" custT="1"/>
      <dgm:spPr/>
      <dgm:t>
        <a:bodyPr/>
        <a:lstStyle/>
        <a:p>
          <a:pPr algn="ctr"/>
          <a:r>
            <a:rPr lang="en-US" sz="1600" b="1" dirty="0"/>
            <a:t>SYNTHETIC INTEGRATION</a:t>
          </a:r>
          <a:br>
            <a:rPr lang="en-US" sz="1600" b="1" dirty="0"/>
          </a:br>
          <a:endParaRPr lang="en-US" sz="1600" b="1" dirty="0"/>
        </a:p>
      </dgm:t>
    </dgm:pt>
    <dgm:pt modelId="{4C39FC95-45FB-4D0C-A8D8-0D16DB63766F}" type="parTrans" cxnId="{FD889B97-873A-42A7-A335-0AE38EEF7B6F}">
      <dgm:prSet/>
      <dgm:spPr/>
      <dgm:t>
        <a:bodyPr/>
        <a:lstStyle/>
        <a:p>
          <a:pPr algn="ctr"/>
          <a:endParaRPr lang="en-US"/>
        </a:p>
      </dgm:t>
    </dgm:pt>
    <dgm:pt modelId="{9EA7D942-FBD7-4535-B4C5-1D69557D3A8D}" type="sibTrans" cxnId="{FD889B97-873A-42A7-A335-0AE38EEF7B6F}">
      <dgm:prSet/>
      <dgm:spPr/>
      <dgm:t>
        <a:bodyPr/>
        <a:lstStyle/>
        <a:p>
          <a:pPr algn="ctr"/>
          <a:endParaRPr lang="en-US"/>
        </a:p>
      </dgm:t>
    </dgm:pt>
    <dgm:pt modelId="{ADE6F4AD-0AE1-46D5-8153-16396D99BFAC}">
      <dgm:prSet phldrT="[Text]" custT="1"/>
      <dgm:spPr/>
      <dgm:t>
        <a:bodyPr/>
        <a:lstStyle/>
        <a:p>
          <a:pPr algn="ctr"/>
          <a:r>
            <a:rPr lang="en-US" sz="1600" b="1"/>
            <a:t>VALUES INTEGRATION</a:t>
          </a:r>
          <a:br>
            <a:rPr lang="en-US" sz="1600" b="1"/>
          </a:br>
          <a:endParaRPr lang="en-US" sz="1600" b="1"/>
        </a:p>
      </dgm:t>
    </dgm:pt>
    <dgm:pt modelId="{139B9FF6-47AD-4239-801C-AC3FD4D80988}" type="parTrans" cxnId="{0F967C52-96D6-43EC-ABD9-5BD699DFCB45}">
      <dgm:prSet/>
      <dgm:spPr/>
      <dgm:t>
        <a:bodyPr/>
        <a:lstStyle/>
        <a:p>
          <a:pPr algn="ctr"/>
          <a:endParaRPr lang="en-US"/>
        </a:p>
      </dgm:t>
    </dgm:pt>
    <dgm:pt modelId="{9704B9CD-F16C-4202-AF21-ADDBD795CD68}" type="sibTrans" cxnId="{0F967C52-96D6-43EC-ABD9-5BD699DFCB45}">
      <dgm:prSet/>
      <dgm:spPr/>
      <dgm:t>
        <a:bodyPr/>
        <a:lstStyle/>
        <a:p>
          <a:pPr algn="ctr"/>
          <a:endParaRPr lang="en-US"/>
        </a:p>
      </dgm:t>
    </dgm:pt>
    <dgm:pt modelId="{8C0ABCAB-BA81-4E21-8517-AC0FECB9A2A9}">
      <dgm:prSet phldrT="[Text]" custT="1"/>
      <dgm:spPr/>
      <dgm:t>
        <a:bodyPr/>
        <a:lstStyle/>
        <a:p>
          <a:pPr algn="ctr"/>
          <a:r>
            <a:rPr lang="en-US" sz="1600" b="1" dirty="0" smtClean="0"/>
            <a:t>MULTIDIMENSIONAL </a:t>
          </a:r>
          <a:r>
            <a:rPr lang="en-US" sz="1600" b="1" dirty="0"/>
            <a:t>INTEGRATION</a:t>
          </a:r>
        </a:p>
      </dgm:t>
    </dgm:pt>
    <dgm:pt modelId="{B648C12B-9027-488B-84F1-D54BE1F5F1D9}" type="parTrans" cxnId="{4F7301C6-2EA6-4CD5-AC53-929B10EB19D8}">
      <dgm:prSet/>
      <dgm:spPr/>
      <dgm:t>
        <a:bodyPr/>
        <a:lstStyle/>
        <a:p>
          <a:pPr algn="ctr"/>
          <a:endParaRPr lang="en-US"/>
        </a:p>
      </dgm:t>
    </dgm:pt>
    <dgm:pt modelId="{0FE0B903-492B-4671-8738-053BB9C23F9B}" type="sibTrans" cxnId="{4F7301C6-2EA6-4CD5-AC53-929B10EB19D8}">
      <dgm:prSet/>
      <dgm:spPr/>
      <dgm:t>
        <a:bodyPr/>
        <a:lstStyle/>
        <a:p>
          <a:pPr algn="ctr"/>
          <a:endParaRPr lang="en-US"/>
        </a:p>
      </dgm:t>
    </dgm:pt>
    <dgm:pt modelId="{921EE1DE-096B-4DAB-AE1D-B42F06A84C92}">
      <dgm:prSet phldrT="[Text]" custT="1"/>
      <dgm:spPr/>
      <dgm:t>
        <a:bodyPr/>
        <a:lstStyle/>
        <a:p>
          <a:pPr algn="ctr"/>
          <a:r>
            <a:rPr lang="en-US" sz="1600" b="1"/>
            <a:t>ROLE MODEL INTEGRATION</a:t>
          </a:r>
        </a:p>
      </dgm:t>
    </dgm:pt>
    <dgm:pt modelId="{6971EE1C-F175-4A4A-B66D-110D59D5BEB9}" type="parTrans" cxnId="{65D674E8-2D4E-4401-A12D-3CE64A93057E}">
      <dgm:prSet/>
      <dgm:spPr/>
      <dgm:t>
        <a:bodyPr/>
        <a:lstStyle/>
        <a:p>
          <a:pPr algn="ctr"/>
          <a:endParaRPr lang="en-US"/>
        </a:p>
      </dgm:t>
    </dgm:pt>
    <dgm:pt modelId="{0E64F1BF-005D-4E26-9E35-BF2A87160762}" type="sibTrans" cxnId="{65D674E8-2D4E-4401-A12D-3CE64A93057E}">
      <dgm:prSet/>
      <dgm:spPr/>
      <dgm:t>
        <a:bodyPr/>
        <a:lstStyle/>
        <a:p>
          <a:pPr algn="ctr"/>
          <a:endParaRPr lang="en-US"/>
        </a:p>
      </dgm:t>
    </dgm:pt>
    <dgm:pt modelId="{14AD4E69-1D3B-4677-BD50-F51BA796FD7B}" type="pres">
      <dgm:prSet presAssocID="{29E21ECB-EFE6-46F3-AA7D-9661B1F2262D}" presName="Name0" presStyleCnt="0">
        <dgm:presLayoutVars>
          <dgm:chMax val="7"/>
          <dgm:resizeHandles val="exact"/>
        </dgm:presLayoutVars>
      </dgm:prSet>
      <dgm:spPr/>
      <dgm:t>
        <a:bodyPr/>
        <a:lstStyle/>
        <a:p>
          <a:endParaRPr lang="en-US"/>
        </a:p>
      </dgm:t>
    </dgm:pt>
    <dgm:pt modelId="{E0CB8D08-2684-4FB3-900C-B61049CC9265}" type="pres">
      <dgm:prSet presAssocID="{29E21ECB-EFE6-46F3-AA7D-9661B1F2262D}" presName="comp1" presStyleCnt="0"/>
      <dgm:spPr/>
      <dgm:t>
        <a:bodyPr/>
        <a:lstStyle/>
        <a:p>
          <a:endParaRPr lang="en-US"/>
        </a:p>
      </dgm:t>
    </dgm:pt>
    <dgm:pt modelId="{FD974568-93F0-4580-97EC-CA4157992EB5}" type="pres">
      <dgm:prSet presAssocID="{29E21ECB-EFE6-46F3-AA7D-9661B1F2262D}" presName="circle1" presStyleLbl="node1" presStyleIdx="0" presStyleCnt="4" custScaleX="159097" custLinFactNeighborX="-735" custLinFactNeighborY="-2206"/>
      <dgm:spPr/>
      <dgm:t>
        <a:bodyPr/>
        <a:lstStyle/>
        <a:p>
          <a:endParaRPr lang="en-US"/>
        </a:p>
      </dgm:t>
    </dgm:pt>
    <dgm:pt modelId="{46E1F1A2-C24E-4343-8C60-48022CF634ED}" type="pres">
      <dgm:prSet presAssocID="{29E21ECB-EFE6-46F3-AA7D-9661B1F2262D}" presName="c1text" presStyleLbl="node1" presStyleIdx="0" presStyleCnt="4">
        <dgm:presLayoutVars>
          <dgm:bulletEnabled val="1"/>
        </dgm:presLayoutVars>
      </dgm:prSet>
      <dgm:spPr/>
      <dgm:t>
        <a:bodyPr/>
        <a:lstStyle/>
        <a:p>
          <a:endParaRPr lang="en-US"/>
        </a:p>
      </dgm:t>
    </dgm:pt>
    <dgm:pt modelId="{2F352414-4197-4442-A804-54168A0351A0}" type="pres">
      <dgm:prSet presAssocID="{29E21ECB-EFE6-46F3-AA7D-9661B1F2262D}" presName="comp2" presStyleCnt="0"/>
      <dgm:spPr/>
      <dgm:t>
        <a:bodyPr/>
        <a:lstStyle/>
        <a:p>
          <a:endParaRPr lang="en-US"/>
        </a:p>
      </dgm:t>
    </dgm:pt>
    <dgm:pt modelId="{F3AD6330-8C2E-4F1C-A159-AAA801168120}" type="pres">
      <dgm:prSet presAssocID="{29E21ECB-EFE6-46F3-AA7D-9661B1F2262D}" presName="circle2" presStyleLbl="node1" presStyleIdx="1" presStyleCnt="4" custScaleX="184322" custScaleY="102841"/>
      <dgm:spPr/>
      <dgm:t>
        <a:bodyPr/>
        <a:lstStyle/>
        <a:p>
          <a:endParaRPr lang="en-US"/>
        </a:p>
      </dgm:t>
    </dgm:pt>
    <dgm:pt modelId="{E65ABFEF-3A63-490F-9B57-4F3F88D3B1DA}" type="pres">
      <dgm:prSet presAssocID="{29E21ECB-EFE6-46F3-AA7D-9661B1F2262D}" presName="c2text" presStyleLbl="node1" presStyleIdx="1" presStyleCnt="4">
        <dgm:presLayoutVars>
          <dgm:bulletEnabled val="1"/>
        </dgm:presLayoutVars>
      </dgm:prSet>
      <dgm:spPr/>
      <dgm:t>
        <a:bodyPr/>
        <a:lstStyle/>
        <a:p>
          <a:endParaRPr lang="en-US"/>
        </a:p>
      </dgm:t>
    </dgm:pt>
    <dgm:pt modelId="{FB439FAB-A374-4AD6-85F2-551A67480260}" type="pres">
      <dgm:prSet presAssocID="{29E21ECB-EFE6-46F3-AA7D-9661B1F2262D}" presName="comp3" presStyleCnt="0"/>
      <dgm:spPr/>
      <dgm:t>
        <a:bodyPr/>
        <a:lstStyle/>
        <a:p>
          <a:endParaRPr lang="en-US"/>
        </a:p>
      </dgm:t>
    </dgm:pt>
    <dgm:pt modelId="{3229F96D-4685-41D2-AD14-7B494907433B}" type="pres">
      <dgm:prSet presAssocID="{29E21ECB-EFE6-46F3-AA7D-9661B1F2262D}" presName="circle3" presStyleLbl="node1" presStyleIdx="2" presStyleCnt="4" custScaleX="211864" custScaleY="105682"/>
      <dgm:spPr/>
      <dgm:t>
        <a:bodyPr/>
        <a:lstStyle/>
        <a:p>
          <a:endParaRPr lang="en-US"/>
        </a:p>
      </dgm:t>
    </dgm:pt>
    <dgm:pt modelId="{8EC373AC-A533-4E99-9ACA-97D27A311D42}" type="pres">
      <dgm:prSet presAssocID="{29E21ECB-EFE6-46F3-AA7D-9661B1F2262D}" presName="c3text" presStyleLbl="node1" presStyleIdx="2" presStyleCnt="4">
        <dgm:presLayoutVars>
          <dgm:bulletEnabled val="1"/>
        </dgm:presLayoutVars>
      </dgm:prSet>
      <dgm:spPr/>
      <dgm:t>
        <a:bodyPr/>
        <a:lstStyle/>
        <a:p>
          <a:endParaRPr lang="en-US"/>
        </a:p>
      </dgm:t>
    </dgm:pt>
    <dgm:pt modelId="{3E2979A9-E9BD-4C6F-83D5-893D94B145E9}" type="pres">
      <dgm:prSet presAssocID="{29E21ECB-EFE6-46F3-AA7D-9661B1F2262D}" presName="comp4" presStyleCnt="0"/>
      <dgm:spPr/>
      <dgm:t>
        <a:bodyPr/>
        <a:lstStyle/>
        <a:p>
          <a:endParaRPr lang="en-US"/>
        </a:p>
      </dgm:t>
    </dgm:pt>
    <dgm:pt modelId="{280B8CCB-37AC-4718-A471-5044046FB6BE}" type="pres">
      <dgm:prSet presAssocID="{29E21ECB-EFE6-46F3-AA7D-9661B1F2262D}" presName="circle4" presStyleLbl="node1" presStyleIdx="3" presStyleCnt="4" custScaleX="165909" custScaleY="105965" custLinFactNeighborY="6818"/>
      <dgm:spPr/>
      <dgm:t>
        <a:bodyPr/>
        <a:lstStyle/>
        <a:p>
          <a:endParaRPr lang="en-US"/>
        </a:p>
      </dgm:t>
    </dgm:pt>
    <dgm:pt modelId="{D51A09E6-C247-478F-A4C1-5D1635F886B4}" type="pres">
      <dgm:prSet presAssocID="{29E21ECB-EFE6-46F3-AA7D-9661B1F2262D}" presName="c4text" presStyleLbl="node1" presStyleIdx="3" presStyleCnt="4">
        <dgm:presLayoutVars>
          <dgm:bulletEnabled val="1"/>
        </dgm:presLayoutVars>
      </dgm:prSet>
      <dgm:spPr/>
      <dgm:t>
        <a:bodyPr/>
        <a:lstStyle/>
        <a:p>
          <a:endParaRPr lang="en-US"/>
        </a:p>
      </dgm:t>
    </dgm:pt>
  </dgm:ptLst>
  <dgm:cxnLst>
    <dgm:cxn modelId="{C03E95D5-50D4-4FF2-A8F3-9B794FA8C0B5}" type="presOf" srcId="{8C0ABCAB-BA81-4E21-8517-AC0FECB9A2A9}" destId="{3229F96D-4685-41D2-AD14-7B494907433B}" srcOrd="0" destOrd="0" presId="urn:microsoft.com/office/officeart/2005/8/layout/venn2"/>
    <dgm:cxn modelId="{65D674E8-2D4E-4401-A12D-3CE64A93057E}" srcId="{29E21ECB-EFE6-46F3-AA7D-9661B1F2262D}" destId="{921EE1DE-096B-4DAB-AE1D-B42F06A84C92}" srcOrd="3" destOrd="0" parTransId="{6971EE1C-F175-4A4A-B66D-110D59D5BEB9}" sibTransId="{0E64F1BF-005D-4E26-9E35-BF2A87160762}"/>
    <dgm:cxn modelId="{A231BB95-DE52-4830-83D4-B3E2C0F7DC71}" type="presOf" srcId="{ADE6F4AD-0AE1-46D5-8153-16396D99BFAC}" destId="{E65ABFEF-3A63-490F-9B57-4F3F88D3B1DA}" srcOrd="1" destOrd="0" presId="urn:microsoft.com/office/officeart/2005/8/layout/venn2"/>
    <dgm:cxn modelId="{6D15CF32-88F0-472D-9050-1FEDB23BB82B}" type="presOf" srcId="{8C0ABCAB-BA81-4E21-8517-AC0FECB9A2A9}" destId="{8EC373AC-A533-4E99-9ACA-97D27A311D42}" srcOrd="1" destOrd="0" presId="urn:microsoft.com/office/officeart/2005/8/layout/venn2"/>
    <dgm:cxn modelId="{7BFC9065-307F-431B-83A8-054B03B63288}" type="presOf" srcId="{321305BA-1515-4C7D-A69B-B9C72ECBF383}" destId="{FD974568-93F0-4580-97EC-CA4157992EB5}" srcOrd="0" destOrd="0" presId="urn:microsoft.com/office/officeart/2005/8/layout/venn2"/>
    <dgm:cxn modelId="{31B8178F-6E42-4693-80AB-A123C611F512}" type="presOf" srcId="{ADE6F4AD-0AE1-46D5-8153-16396D99BFAC}" destId="{F3AD6330-8C2E-4F1C-A159-AAA801168120}" srcOrd="0" destOrd="0" presId="urn:microsoft.com/office/officeart/2005/8/layout/venn2"/>
    <dgm:cxn modelId="{0F967C52-96D6-43EC-ABD9-5BD699DFCB45}" srcId="{29E21ECB-EFE6-46F3-AA7D-9661B1F2262D}" destId="{ADE6F4AD-0AE1-46D5-8153-16396D99BFAC}" srcOrd="1" destOrd="0" parTransId="{139B9FF6-47AD-4239-801C-AC3FD4D80988}" sibTransId="{9704B9CD-F16C-4202-AF21-ADDBD795CD68}"/>
    <dgm:cxn modelId="{670A2F7D-5DCB-43FC-91AE-3ED0C3309458}" type="presOf" srcId="{921EE1DE-096B-4DAB-AE1D-B42F06A84C92}" destId="{D51A09E6-C247-478F-A4C1-5D1635F886B4}" srcOrd="1" destOrd="0" presId="urn:microsoft.com/office/officeart/2005/8/layout/venn2"/>
    <dgm:cxn modelId="{4F7301C6-2EA6-4CD5-AC53-929B10EB19D8}" srcId="{29E21ECB-EFE6-46F3-AA7D-9661B1F2262D}" destId="{8C0ABCAB-BA81-4E21-8517-AC0FECB9A2A9}" srcOrd="2" destOrd="0" parTransId="{B648C12B-9027-488B-84F1-D54BE1F5F1D9}" sibTransId="{0FE0B903-492B-4671-8738-053BB9C23F9B}"/>
    <dgm:cxn modelId="{8921C052-E59C-4CC8-998E-2B9B73993C02}" type="presOf" srcId="{29E21ECB-EFE6-46F3-AA7D-9661B1F2262D}" destId="{14AD4E69-1D3B-4677-BD50-F51BA796FD7B}" srcOrd="0" destOrd="0" presId="urn:microsoft.com/office/officeart/2005/8/layout/venn2"/>
    <dgm:cxn modelId="{970B0FEA-B522-4CA1-AF3D-65B12D7826CD}" type="presOf" srcId="{321305BA-1515-4C7D-A69B-B9C72ECBF383}" destId="{46E1F1A2-C24E-4343-8C60-48022CF634ED}" srcOrd="1" destOrd="0" presId="urn:microsoft.com/office/officeart/2005/8/layout/venn2"/>
    <dgm:cxn modelId="{FD889B97-873A-42A7-A335-0AE38EEF7B6F}" srcId="{29E21ECB-EFE6-46F3-AA7D-9661B1F2262D}" destId="{321305BA-1515-4C7D-A69B-B9C72ECBF383}" srcOrd="0" destOrd="0" parTransId="{4C39FC95-45FB-4D0C-A8D8-0D16DB63766F}" sibTransId="{9EA7D942-FBD7-4535-B4C5-1D69557D3A8D}"/>
    <dgm:cxn modelId="{26ED6674-6596-430D-A7C1-C8CDDA2DB810}" type="presOf" srcId="{921EE1DE-096B-4DAB-AE1D-B42F06A84C92}" destId="{280B8CCB-37AC-4718-A471-5044046FB6BE}" srcOrd="0" destOrd="0" presId="urn:microsoft.com/office/officeart/2005/8/layout/venn2"/>
    <dgm:cxn modelId="{5827FB41-D8E0-41DF-9EF4-0AF35655379F}" type="presParOf" srcId="{14AD4E69-1D3B-4677-BD50-F51BA796FD7B}" destId="{E0CB8D08-2684-4FB3-900C-B61049CC9265}" srcOrd="0" destOrd="0" presId="urn:microsoft.com/office/officeart/2005/8/layout/venn2"/>
    <dgm:cxn modelId="{02C319AE-8A15-4702-BD30-9957F8086343}" type="presParOf" srcId="{E0CB8D08-2684-4FB3-900C-B61049CC9265}" destId="{FD974568-93F0-4580-97EC-CA4157992EB5}" srcOrd="0" destOrd="0" presId="urn:microsoft.com/office/officeart/2005/8/layout/venn2"/>
    <dgm:cxn modelId="{1F56A6CB-91B8-4765-B756-50BFD9DA4473}" type="presParOf" srcId="{E0CB8D08-2684-4FB3-900C-B61049CC9265}" destId="{46E1F1A2-C24E-4343-8C60-48022CF634ED}" srcOrd="1" destOrd="0" presId="urn:microsoft.com/office/officeart/2005/8/layout/venn2"/>
    <dgm:cxn modelId="{0B3FF9AB-7371-4D90-A8A5-179E9782C118}" type="presParOf" srcId="{14AD4E69-1D3B-4677-BD50-F51BA796FD7B}" destId="{2F352414-4197-4442-A804-54168A0351A0}" srcOrd="1" destOrd="0" presId="urn:microsoft.com/office/officeart/2005/8/layout/venn2"/>
    <dgm:cxn modelId="{4B946537-505C-4232-9283-C2621F9B75B0}" type="presParOf" srcId="{2F352414-4197-4442-A804-54168A0351A0}" destId="{F3AD6330-8C2E-4F1C-A159-AAA801168120}" srcOrd="0" destOrd="0" presId="urn:microsoft.com/office/officeart/2005/8/layout/venn2"/>
    <dgm:cxn modelId="{1D0F82A8-1074-4B74-8FE9-190FB216033D}" type="presParOf" srcId="{2F352414-4197-4442-A804-54168A0351A0}" destId="{E65ABFEF-3A63-490F-9B57-4F3F88D3B1DA}" srcOrd="1" destOrd="0" presId="urn:microsoft.com/office/officeart/2005/8/layout/venn2"/>
    <dgm:cxn modelId="{2CA5EA38-8D7A-460A-9D58-A3A5A360FAD8}" type="presParOf" srcId="{14AD4E69-1D3B-4677-BD50-F51BA796FD7B}" destId="{FB439FAB-A374-4AD6-85F2-551A67480260}" srcOrd="2" destOrd="0" presId="urn:microsoft.com/office/officeart/2005/8/layout/venn2"/>
    <dgm:cxn modelId="{B15984E8-F31C-447A-B698-208CC34C520E}" type="presParOf" srcId="{FB439FAB-A374-4AD6-85F2-551A67480260}" destId="{3229F96D-4685-41D2-AD14-7B494907433B}" srcOrd="0" destOrd="0" presId="urn:microsoft.com/office/officeart/2005/8/layout/venn2"/>
    <dgm:cxn modelId="{791102C0-B56A-4825-AF96-4249FA619857}" type="presParOf" srcId="{FB439FAB-A374-4AD6-85F2-551A67480260}" destId="{8EC373AC-A533-4E99-9ACA-97D27A311D42}" srcOrd="1" destOrd="0" presId="urn:microsoft.com/office/officeart/2005/8/layout/venn2"/>
    <dgm:cxn modelId="{CB817E5F-849E-454F-A0FC-AF4E190FFEE8}" type="presParOf" srcId="{14AD4E69-1D3B-4677-BD50-F51BA796FD7B}" destId="{3E2979A9-E9BD-4C6F-83D5-893D94B145E9}" srcOrd="3" destOrd="0" presId="urn:microsoft.com/office/officeart/2005/8/layout/venn2"/>
    <dgm:cxn modelId="{C2DA337F-337D-43B4-81A5-4C4930B0D5AD}" type="presParOf" srcId="{3E2979A9-E9BD-4C6F-83D5-893D94B145E9}" destId="{280B8CCB-37AC-4718-A471-5044046FB6BE}" srcOrd="0" destOrd="0" presId="urn:microsoft.com/office/officeart/2005/8/layout/venn2"/>
    <dgm:cxn modelId="{A7BC5E79-39B9-4F11-BF49-4D3B6074838E}" type="presParOf" srcId="{3E2979A9-E9BD-4C6F-83D5-893D94B145E9}" destId="{D51A09E6-C247-478F-A4C1-5D1635F886B4}"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05211C-6F6D-4D51-B87E-59DDC86D3301}" type="doc">
      <dgm:prSet loTypeId="urn:microsoft.com/office/officeart/2005/8/layout/cycle5" loCatId="cycle" qsTypeId="urn:microsoft.com/office/officeart/2005/8/quickstyle/simple3" qsCatId="simple" csTypeId="urn:microsoft.com/office/officeart/2005/8/colors/colorful1#1" csCatId="colorful" phldr="1"/>
      <dgm:spPr/>
      <dgm:t>
        <a:bodyPr/>
        <a:lstStyle/>
        <a:p>
          <a:endParaRPr lang="en-US"/>
        </a:p>
      </dgm:t>
    </dgm:pt>
    <dgm:pt modelId="{3E223800-215D-4CCD-BFD3-823034061545}">
      <dgm:prSet phldrT="[Text]" custT="1"/>
      <dgm:spPr/>
      <dgm:t>
        <a:bodyPr/>
        <a:lstStyle/>
        <a:p>
          <a:pPr algn="ctr"/>
          <a:r>
            <a:rPr lang="en-US" sz="1800" baseline="0" dirty="0"/>
            <a:t>Course content</a:t>
          </a:r>
        </a:p>
      </dgm:t>
    </dgm:pt>
    <dgm:pt modelId="{77660854-6742-465A-B4AE-A117457BE9AD}" type="parTrans" cxnId="{E2FCFF04-8C58-4087-8311-67FC979FE790}">
      <dgm:prSet/>
      <dgm:spPr/>
      <dgm:t>
        <a:bodyPr/>
        <a:lstStyle/>
        <a:p>
          <a:pPr algn="ctr"/>
          <a:endParaRPr lang="en-US"/>
        </a:p>
      </dgm:t>
    </dgm:pt>
    <dgm:pt modelId="{6515DB09-BE06-4D03-BD04-721544093FBC}" type="sibTrans" cxnId="{E2FCFF04-8C58-4087-8311-67FC979FE790}">
      <dgm:prSet/>
      <dgm:spPr/>
      <dgm:t>
        <a:bodyPr/>
        <a:lstStyle/>
        <a:p>
          <a:pPr algn="ctr"/>
          <a:endParaRPr lang="en-US"/>
        </a:p>
      </dgm:t>
    </dgm:pt>
    <dgm:pt modelId="{2F036143-32CB-45CA-80DD-415D2F046E53}">
      <dgm:prSet phldrT="[Text]" custT="1"/>
      <dgm:spPr/>
      <dgm:t>
        <a:bodyPr/>
        <a:lstStyle/>
        <a:p>
          <a:pPr algn="ctr"/>
          <a:r>
            <a:rPr lang="en-US" sz="1800" baseline="0" dirty="0"/>
            <a:t>Insight from tradition</a:t>
          </a:r>
        </a:p>
      </dgm:t>
    </dgm:pt>
    <dgm:pt modelId="{11E3943E-91D8-465E-B49D-CB3800E0D905}" type="parTrans" cxnId="{C7A0429F-0491-4479-8BBC-7D1EC7FD0EDA}">
      <dgm:prSet/>
      <dgm:spPr/>
      <dgm:t>
        <a:bodyPr/>
        <a:lstStyle/>
        <a:p>
          <a:pPr algn="ctr"/>
          <a:endParaRPr lang="en-US"/>
        </a:p>
      </dgm:t>
    </dgm:pt>
    <dgm:pt modelId="{9BA6C36A-4471-4007-8001-F1591048B03F}" type="sibTrans" cxnId="{C7A0429F-0491-4479-8BBC-7D1EC7FD0EDA}">
      <dgm:prSet/>
      <dgm:spPr/>
      <dgm:t>
        <a:bodyPr/>
        <a:lstStyle/>
        <a:p>
          <a:pPr algn="ctr"/>
          <a:endParaRPr lang="en-US"/>
        </a:p>
      </dgm:t>
    </dgm:pt>
    <dgm:pt modelId="{F2FA810D-0BCB-4035-9923-C13D09BE9573}">
      <dgm:prSet phldrT="[Text]" custT="1"/>
      <dgm:spPr/>
      <dgm:t>
        <a:bodyPr/>
        <a:lstStyle/>
        <a:p>
          <a:pPr algn="ctr"/>
          <a:r>
            <a:rPr lang="en-US" sz="1800" baseline="0" dirty="0"/>
            <a:t>Biblical content</a:t>
          </a:r>
        </a:p>
      </dgm:t>
    </dgm:pt>
    <dgm:pt modelId="{E58EBB5C-79D7-4CC8-818F-BC37B3915E9D}" type="parTrans" cxnId="{5D6AEDBA-BA8C-48AE-87DE-0C5D7E591D4D}">
      <dgm:prSet/>
      <dgm:spPr/>
      <dgm:t>
        <a:bodyPr/>
        <a:lstStyle/>
        <a:p>
          <a:pPr algn="ctr"/>
          <a:endParaRPr lang="en-US"/>
        </a:p>
      </dgm:t>
    </dgm:pt>
    <dgm:pt modelId="{2B503AF0-FF42-4971-B4F0-39E63E7B20B7}" type="sibTrans" cxnId="{5D6AEDBA-BA8C-48AE-87DE-0C5D7E591D4D}">
      <dgm:prSet/>
      <dgm:spPr/>
      <dgm:t>
        <a:bodyPr/>
        <a:lstStyle/>
        <a:p>
          <a:pPr algn="ctr"/>
          <a:endParaRPr lang="en-US"/>
        </a:p>
      </dgm:t>
    </dgm:pt>
    <dgm:pt modelId="{38AA452D-1E56-4471-967C-AAC33DDDA09A}">
      <dgm:prSet phldrT="[Text]" custT="1"/>
      <dgm:spPr/>
      <dgm:t>
        <a:bodyPr/>
        <a:lstStyle/>
        <a:p>
          <a:pPr algn="ctr"/>
          <a:r>
            <a:rPr lang="en-US" sz="1800" baseline="0" dirty="0"/>
            <a:t>Formation:</a:t>
          </a:r>
          <a:br>
            <a:rPr lang="en-US" sz="1800" baseline="0" dirty="0"/>
          </a:br>
          <a:r>
            <a:rPr lang="en-US" sz="1800" baseline="0" dirty="0"/>
            <a:t>2 </a:t>
          </a:r>
          <a:r>
            <a:rPr lang="en-US" sz="1800" baseline="0" dirty="0" err="1"/>
            <a:t>Cor</a:t>
          </a:r>
          <a:r>
            <a:rPr lang="en-US" sz="1800" baseline="0" dirty="0"/>
            <a:t> 3:18, etc.</a:t>
          </a:r>
        </a:p>
      </dgm:t>
    </dgm:pt>
    <dgm:pt modelId="{02A11F53-59F0-4CCC-9AE0-AE1EE80752AF}" type="parTrans" cxnId="{14A717B5-A2D2-43C1-AABA-97A0953F6391}">
      <dgm:prSet/>
      <dgm:spPr/>
      <dgm:t>
        <a:bodyPr/>
        <a:lstStyle/>
        <a:p>
          <a:pPr algn="ctr"/>
          <a:endParaRPr lang="en-US"/>
        </a:p>
      </dgm:t>
    </dgm:pt>
    <dgm:pt modelId="{C7BA9AF5-B042-45DF-BDFB-F5AFB2CDBB8E}" type="sibTrans" cxnId="{14A717B5-A2D2-43C1-AABA-97A0953F6391}">
      <dgm:prSet/>
      <dgm:spPr/>
      <dgm:t>
        <a:bodyPr/>
        <a:lstStyle/>
        <a:p>
          <a:pPr algn="ctr"/>
          <a:endParaRPr lang="en-US"/>
        </a:p>
      </dgm:t>
    </dgm:pt>
    <dgm:pt modelId="{74FE16D1-B3AC-4597-B83E-EEC644152A3A}">
      <dgm:prSet phldrT="[Text]" custT="1"/>
      <dgm:spPr/>
      <dgm:t>
        <a:bodyPr/>
        <a:lstStyle/>
        <a:p>
          <a:pPr algn="ctr"/>
          <a:r>
            <a:rPr lang="en-US" sz="1800" baseline="0" dirty="0"/>
            <a:t>Event, issue, or example </a:t>
          </a:r>
        </a:p>
      </dgm:t>
    </dgm:pt>
    <dgm:pt modelId="{FFD846E4-24A8-4B27-B2DF-6760B978C7CA}" type="parTrans" cxnId="{DFC289C4-1C9F-4926-861A-FD76FA0D5EFF}">
      <dgm:prSet/>
      <dgm:spPr/>
      <dgm:t>
        <a:bodyPr/>
        <a:lstStyle/>
        <a:p>
          <a:pPr algn="ctr"/>
          <a:endParaRPr lang="en-US"/>
        </a:p>
      </dgm:t>
    </dgm:pt>
    <dgm:pt modelId="{E59D553F-5774-4F4D-9346-CCC36F3A5A57}" type="sibTrans" cxnId="{DFC289C4-1C9F-4926-861A-FD76FA0D5EFF}">
      <dgm:prSet/>
      <dgm:spPr/>
      <dgm:t>
        <a:bodyPr/>
        <a:lstStyle/>
        <a:p>
          <a:pPr algn="ctr"/>
          <a:endParaRPr lang="en-US"/>
        </a:p>
      </dgm:t>
    </dgm:pt>
    <dgm:pt modelId="{FD602291-DFE6-407E-A8B0-E0F07A907EEE}" type="pres">
      <dgm:prSet presAssocID="{FF05211C-6F6D-4D51-B87E-59DDC86D3301}" presName="cycle" presStyleCnt="0">
        <dgm:presLayoutVars>
          <dgm:dir/>
          <dgm:resizeHandles val="exact"/>
        </dgm:presLayoutVars>
      </dgm:prSet>
      <dgm:spPr/>
      <dgm:t>
        <a:bodyPr/>
        <a:lstStyle/>
        <a:p>
          <a:endParaRPr lang="en-US"/>
        </a:p>
      </dgm:t>
    </dgm:pt>
    <dgm:pt modelId="{C95ECD6B-5B50-4D7D-97A2-D9DBC19D2D13}" type="pres">
      <dgm:prSet presAssocID="{3E223800-215D-4CCD-BFD3-823034061545}" presName="node" presStyleLbl="node1" presStyleIdx="0" presStyleCnt="5">
        <dgm:presLayoutVars>
          <dgm:bulletEnabled val="1"/>
        </dgm:presLayoutVars>
      </dgm:prSet>
      <dgm:spPr/>
      <dgm:t>
        <a:bodyPr/>
        <a:lstStyle/>
        <a:p>
          <a:endParaRPr lang="en-US"/>
        </a:p>
      </dgm:t>
    </dgm:pt>
    <dgm:pt modelId="{52C0F539-661B-4840-B521-A2DC28D2811C}" type="pres">
      <dgm:prSet presAssocID="{3E223800-215D-4CCD-BFD3-823034061545}" presName="spNode" presStyleCnt="0"/>
      <dgm:spPr/>
      <dgm:t>
        <a:bodyPr/>
        <a:lstStyle/>
        <a:p>
          <a:endParaRPr lang="en-US"/>
        </a:p>
      </dgm:t>
    </dgm:pt>
    <dgm:pt modelId="{4FE9A535-A5E4-4128-95E2-1D64A02AB2AD}" type="pres">
      <dgm:prSet presAssocID="{6515DB09-BE06-4D03-BD04-721544093FBC}" presName="sibTrans" presStyleLbl="sibTrans1D1" presStyleIdx="0" presStyleCnt="5"/>
      <dgm:spPr/>
      <dgm:t>
        <a:bodyPr/>
        <a:lstStyle/>
        <a:p>
          <a:endParaRPr lang="en-US"/>
        </a:p>
      </dgm:t>
    </dgm:pt>
    <dgm:pt modelId="{6EC627E1-295F-4E87-8D7D-BDA4FDCBB983}" type="pres">
      <dgm:prSet presAssocID="{74FE16D1-B3AC-4597-B83E-EEC644152A3A}" presName="node" presStyleLbl="node1" presStyleIdx="1" presStyleCnt="5">
        <dgm:presLayoutVars>
          <dgm:bulletEnabled val="1"/>
        </dgm:presLayoutVars>
      </dgm:prSet>
      <dgm:spPr/>
      <dgm:t>
        <a:bodyPr/>
        <a:lstStyle/>
        <a:p>
          <a:endParaRPr lang="en-US"/>
        </a:p>
      </dgm:t>
    </dgm:pt>
    <dgm:pt modelId="{A4DED0AE-28BD-441D-8443-04E8A0D69584}" type="pres">
      <dgm:prSet presAssocID="{74FE16D1-B3AC-4597-B83E-EEC644152A3A}" presName="spNode" presStyleCnt="0"/>
      <dgm:spPr/>
      <dgm:t>
        <a:bodyPr/>
        <a:lstStyle/>
        <a:p>
          <a:endParaRPr lang="en-US"/>
        </a:p>
      </dgm:t>
    </dgm:pt>
    <dgm:pt modelId="{70E67180-CCC4-46C6-B5F1-E46EAD171BB1}" type="pres">
      <dgm:prSet presAssocID="{E59D553F-5774-4F4D-9346-CCC36F3A5A57}" presName="sibTrans" presStyleLbl="sibTrans1D1" presStyleIdx="1" presStyleCnt="5"/>
      <dgm:spPr/>
      <dgm:t>
        <a:bodyPr/>
        <a:lstStyle/>
        <a:p>
          <a:endParaRPr lang="en-US"/>
        </a:p>
      </dgm:t>
    </dgm:pt>
    <dgm:pt modelId="{10E689EA-DB03-472F-AE72-CAC95047DDE8}" type="pres">
      <dgm:prSet presAssocID="{2F036143-32CB-45CA-80DD-415D2F046E53}" presName="node" presStyleLbl="node1" presStyleIdx="2" presStyleCnt="5">
        <dgm:presLayoutVars>
          <dgm:bulletEnabled val="1"/>
        </dgm:presLayoutVars>
      </dgm:prSet>
      <dgm:spPr/>
      <dgm:t>
        <a:bodyPr/>
        <a:lstStyle/>
        <a:p>
          <a:endParaRPr lang="en-US"/>
        </a:p>
      </dgm:t>
    </dgm:pt>
    <dgm:pt modelId="{86E8AE64-008A-4DB5-A5F6-3A231E6A0760}" type="pres">
      <dgm:prSet presAssocID="{2F036143-32CB-45CA-80DD-415D2F046E53}" presName="spNode" presStyleCnt="0"/>
      <dgm:spPr/>
      <dgm:t>
        <a:bodyPr/>
        <a:lstStyle/>
        <a:p>
          <a:endParaRPr lang="en-US"/>
        </a:p>
      </dgm:t>
    </dgm:pt>
    <dgm:pt modelId="{75661225-3D5D-495E-9FD1-1BA31DC2AA6E}" type="pres">
      <dgm:prSet presAssocID="{9BA6C36A-4471-4007-8001-F1591048B03F}" presName="sibTrans" presStyleLbl="sibTrans1D1" presStyleIdx="2" presStyleCnt="5"/>
      <dgm:spPr/>
      <dgm:t>
        <a:bodyPr/>
        <a:lstStyle/>
        <a:p>
          <a:endParaRPr lang="en-US"/>
        </a:p>
      </dgm:t>
    </dgm:pt>
    <dgm:pt modelId="{0704CB78-3DA0-4D0E-87DF-754CD01231D3}" type="pres">
      <dgm:prSet presAssocID="{F2FA810D-0BCB-4035-9923-C13D09BE9573}" presName="node" presStyleLbl="node1" presStyleIdx="3" presStyleCnt="5">
        <dgm:presLayoutVars>
          <dgm:bulletEnabled val="1"/>
        </dgm:presLayoutVars>
      </dgm:prSet>
      <dgm:spPr/>
      <dgm:t>
        <a:bodyPr/>
        <a:lstStyle/>
        <a:p>
          <a:endParaRPr lang="en-US"/>
        </a:p>
      </dgm:t>
    </dgm:pt>
    <dgm:pt modelId="{76821E48-ADD1-4D87-9F0D-22292B156BF3}" type="pres">
      <dgm:prSet presAssocID="{F2FA810D-0BCB-4035-9923-C13D09BE9573}" presName="spNode" presStyleCnt="0"/>
      <dgm:spPr/>
      <dgm:t>
        <a:bodyPr/>
        <a:lstStyle/>
        <a:p>
          <a:endParaRPr lang="en-US"/>
        </a:p>
      </dgm:t>
    </dgm:pt>
    <dgm:pt modelId="{2E102256-91CA-432B-9A4E-0C13BDAF9792}" type="pres">
      <dgm:prSet presAssocID="{2B503AF0-FF42-4971-B4F0-39E63E7B20B7}" presName="sibTrans" presStyleLbl="sibTrans1D1" presStyleIdx="3" presStyleCnt="5"/>
      <dgm:spPr/>
      <dgm:t>
        <a:bodyPr/>
        <a:lstStyle/>
        <a:p>
          <a:endParaRPr lang="en-US"/>
        </a:p>
      </dgm:t>
    </dgm:pt>
    <dgm:pt modelId="{649D8AD4-E34C-4ED1-8ADC-D52C78D7084A}" type="pres">
      <dgm:prSet presAssocID="{38AA452D-1E56-4471-967C-AAC33DDDA09A}" presName="node" presStyleLbl="node1" presStyleIdx="4" presStyleCnt="5">
        <dgm:presLayoutVars>
          <dgm:bulletEnabled val="1"/>
        </dgm:presLayoutVars>
      </dgm:prSet>
      <dgm:spPr/>
      <dgm:t>
        <a:bodyPr/>
        <a:lstStyle/>
        <a:p>
          <a:endParaRPr lang="en-US"/>
        </a:p>
      </dgm:t>
    </dgm:pt>
    <dgm:pt modelId="{1596995F-76E9-4C9B-A773-03AF79531A29}" type="pres">
      <dgm:prSet presAssocID="{38AA452D-1E56-4471-967C-AAC33DDDA09A}" presName="spNode" presStyleCnt="0"/>
      <dgm:spPr/>
      <dgm:t>
        <a:bodyPr/>
        <a:lstStyle/>
        <a:p>
          <a:endParaRPr lang="en-US"/>
        </a:p>
      </dgm:t>
    </dgm:pt>
    <dgm:pt modelId="{3E6ED8CC-F8F3-4AD1-B72B-D4CD1DBE1B1B}" type="pres">
      <dgm:prSet presAssocID="{C7BA9AF5-B042-45DF-BDFB-F5AFB2CDBB8E}" presName="sibTrans" presStyleLbl="sibTrans1D1" presStyleIdx="4" presStyleCnt="5"/>
      <dgm:spPr/>
      <dgm:t>
        <a:bodyPr/>
        <a:lstStyle/>
        <a:p>
          <a:endParaRPr lang="en-US"/>
        </a:p>
      </dgm:t>
    </dgm:pt>
  </dgm:ptLst>
  <dgm:cxnLst>
    <dgm:cxn modelId="{86807FFF-E065-4B49-87B4-8E0439B01925}" type="presOf" srcId="{2B503AF0-FF42-4971-B4F0-39E63E7B20B7}" destId="{2E102256-91CA-432B-9A4E-0C13BDAF9792}" srcOrd="0" destOrd="0" presId="urn:microsoft.com/office/officeart/2005/8/layout/cycle5"/>
    <dgm:cxn modelId="{B04E235C-19D8-471F-860A-872823BD5031}" type="presOf" srcId="{3E223800-215D-4CCD-BFD3-823034061545}" destId="{C95ECD6B-5B50-4D7D-97A2-D9DBC19D2D13}" srcOrd="0" destOrd="0" presId="urn:microsoft.com/office/officeart/2005/8/layout/cycle5"/>
    <dgm:cxn modelId="{0F5576EB-0A7E-44DD-8258-5890CB88ED0F}" type="presOf" srcId="{6515DB09-BE06-4D03-BD04-721544093FBC}" destId="{4FE9A535-A5E4-4128-95E2-1D64A02AB2AD}" srcOrd="0" destOrd="0" presId="urn:microsoft.com/office/officeart/2005/8/layout/cycle5"/>
    <dgm:cxn modelId="{6ACBC381-E394-499C-9BB6-8735F8844F90}" type="presOf" srcId="{F2FA810D-0BCB-4035-9923-C13D09BE9573}" destId="{0704CB78-3DA0-4D0E-87DF-754CD01231D3}" srcOrd="0" destOrd="0" presId="urn:microsoft.com/office/officeart/2005/8/layout/cycle5"/>
    <dgm:cxn modelId="{A7F7C4B9-B4FE-45F5-BF24-1991F0C56748}" type="presOf" srcId="{9BA6C36A-4471-4007-8001-F1591048B03F}" destId="{75661225-3D5D-495E-9FD1-1BA31DC2AA6E}" srcOrd="0" destOrd="0" presId="urn:microsoft.com/office/officeart/2005/8/layout/cycle5"/>
    <dgm:cxn modelId="{9AAD8024-DDBC-451F-A790-B8AB6CB9A8E0}" type="presOf" srcId="{38AA452D-1E56-4471-967C-AAC33DDDA09A}" destId="{649D8AD4-E34C-4ED1-8ADC-D52C78D7084A}" srcOrd="0" destOrd="0" presId="urn:microsoft.com/office/officeart/2005/8/layout/cycle5"/>
    <dgm:cxn modelId="{C0B1BE68-79F5-4980-94F1-D56F1B176308}" type="presOf" srcId="{74FE16D1-B3AC-4597-B83E-EEC644152A3A}" destId="{6EC627E1-295F-4E87-8D7D-BDA4FDCBB983}" srcOrd="0" destOrd="0" presId="urn:microsoft.com/office/officeart/2005/8/layout/cycle5"/>
    <dgm:cxn modelId="{C7A0429F-0491-4479-8BBC-7D1EC7FD0EDA}" srcId="{FF05211C-6F6D-4D51-B87E-59DDC86D3301}" destId="{2F036143-32CB-45CA-80DD-415D2F046E53}" srcOrd="2" destOrd="0" parTransId="{11E3943E-91D8-465E-B49D-CB3800E0D905}" sibTransId="{9BA6C36A-4471-4007-8001-F1591048B03F}"/>
    <dgm:cxn modelId="{E2FCFF04-8C58-4087-8311-67FC979FE790}" srcId="{FF05211C-6F6D-4D51-B87E-59DDC86D3301}" destId="{3E223800-215D-4CCD-BFD3-823034061545}" srcOrd="0" destOrd="0" parTransId="{77660854-6742-465A-B4AE-A117457BE9AD}" sibTransId="{6515DB09-BE06-4D03-BD04-721544093FBC}"/>
    <dgm:cxn modelId="{972C2FFA-7C5E-4AE3-84C1-A6C519AE705C}" type="presOf" srcId="{FF05211C-6F6D-4D51-B87E-59DDC86D3301}" destId="{FD602291-DFE6-407E-A8B0-E0F07A907EEE}" srcOrd="0" destOrd="0" presId="urn:microsoft.com/office/officeart/2005/8/layout/cycle5"/>
    <dgm:cxn modelId="{DFC289C4-1C9F-4926-861A-FD76FA0D5EFF}" srcId="{FF05211C-6F6D-4D51-B87E-59DDC86D3301}" destId="{74FE16D1-B3AC-4597-B83E-EEC644152A3A}" srcOrd="1" destOrd="0" parTransId="{FFD846E4-24A8-4B27-B2DF-6760B978C7CA}" sibTransId="{E59D553F-5774-4F4D-9346-CCC36F3A5A57}"/>
    <dgm:cxn modelId="{1ED71B48-B00B-4360-B88A-A10E079316D2}" type="presOf" srcId="{C7BA9AF5-B042-45DF-BDFB-F5AFB2CDBB8E}" destId="{3E6ED8CC-F8F3-4AD1-B72B-D4CD1DBE1B1B}" srcOrd="0" destOrd="0" presId="urn:microsoft.com/office/officeart/2005/8/layout/cycle5"/>
    <dgm:cxn modelId="{5D6AEDBA-BA8C-48AE-87DE-0C5D7E591D4D}" srcId="{FF05211C-6F6D-4D51-B87E-59DDC86D3301}" destId="{F2FA810D-0BCB-4035-9923-C13D09BE9573}" srcOrd="3" destOrd="0" parTransId="{E58EBB5C-79D7-4CC8-818F-BC37B3915E9D}" sibTransId="{2B503AF0-FF42-4971-B4F0-39E63E7B20B7}"/>
    <dgm:cxn modelId="{8614A418-CE9C-4CEC-A169-82B47A08A695}" type="presOf" srcId="{E59D553F-5774-4F4D-9346-CCC36F3A5A57}" destId="{70E67180-CCC4-46C6-B5F1-E46EAD171BB1}" srcOrd="0" destOrd="0" presId="urn:microsoft.com/office/officeart/2005/8/layout/cycle5"/>
    <dgm:cxn modelId="{14A717B5-A2D2-43C1-AABA-97A0953F6391}" srcId="{FF05211C-6F6D-4D51-B87E-59DDC86D3301}" destId="{38AA452D-1E56-4471-967C-AAC33DDDA09A}" srcOrd="4" destOrd="0" parTransId="{02A11F53-59F0-4CCC-9AE0-AE1EE80752AF}" sibTransId="{C7BA9AF5-B042-45DF-BDFB-F5AFB2CDBB8E}"/>
    <dgm:cxn modelId="{874E33E0-99C2-48E6-959B-3D363B443F0B}" type="presOf" srcId="{2F036143-32CB-45CA-80DD-415D2F046E53}" destId="{10E689EA-DB03-472F-AE72-CAC95047DDE8}" srcOrd="0" destOrd="0" presId="urn:microsoft.com/office/officeart/2005/8/layout/cycle5"/>
    <dgm:cxn modelId="{F500B970-02AB-4580-B789-20C7C41643F9}" type="presParOf" srcId="{FD602291-DFE6-407E-A8B0-E0F07A907EEE}" destId="{C95ECD6B-5B50-4D7D-97A2-D9DBC19D2D13}" srcOrd="0" destOrd="0" presId="urn:microsoft.com/office/officeart/2005/8/layout/cycle5"/>
    <dgm:cxn modelId="{6E9E4F83-4DCA-48E9-AFBF-C7B023584AAA}" type="presParOf" srcId="{FD602291-DFE6-407E-A8B0-E0F07A907EEE}" destId="{52C0F539-661B-4840-B521-A2DC28D2811C}" srcOrd="1" destOrd="0" presId="urn:microsoft.com/office/officeart/2005/8/layout/cycle5"/>
    <dgm:cxn modelId="{8459EFE1-A6F4-4C11-A2B0-7081CE1D19D5}" type="presParOf" srcId="{FD602291-DFE6-407E-A8B0-E0F07A907EEE}" destId="{4FE9A535-A5E4-4128-95E2-1D64A02AB2AD}" srcOrd="2" destOrd="0" presId="urn:microsoft.com/office/officeart/2005/8/layout/cycle5"/>
    <dgm:cxn modelId="{F6A3423E-F6DC-495C-A1F5-35832291275B}" type="presParOf" srcId="{FD602291-DFE6-407E-A8B0-E0F07A907EEE}" destId="{6EC627E1-295F-4E87-8D7D-BDA4FDCBB983}" srcOrd="3" destOrd="0" presId="urn:microsoft.com/office/officeart/2005/8/layout/cycle5"/>
    <dgm:cxn modelId="{2B60C60F-1381-4C9F-8641-1F1F5782E6BD}" type="presParOf" srcId="{FD602291-DFE6-407E-A8B0-E0F07A907EEE}" destId="{A4DED0AE-28BD-441D-8443-04E8A0D69584}" srcOrd="4" destOrd="0" presId="urn:microsoft.com/office/officeart/2005/8/layout/cycle5"/>
    <dgm:cxn modelId="{122A07D4-BC52-4615-B26B-1C2D9BAA0A1B}" type="presParOf" srcId="{FD602291-DFE6-407E-A8B0-E0F07A907EEE}" destId="{70E67180-CCC4-46C6-B5F1-E46EAD171BB1}" srcOrd="5" destOrd="0" presId="urn:microsoft.com/office/officeart/2005/8/layout/cycle5"/>
    <dgm:cxn modelId="{31529525-E65D-4963-8DD2-E8696FABDE86}" type="presParOf" srcId="{FD602291-DFE6-407E-A8B0-E0F07A907EEE}" destId="{10E689EA-DB03-472F-AE72-CAC95047DDE8}" srcOrd="6" destOrd="0" presId="urn:microsoft.com/office/officeart/2005/8/layout/cycle5"/>
    <dgm:cxn modelId="{B3CF72A2-1103-419E-AB2F-BA1305208B1C}" type="presParOf" srcId="{FD602291-DFE6-407E-A8B0-E0F07A907EEE}" destId="{86E8AE64-008A-4DB5-A5F6-3A231E6A0760}" srcOrd="7" destOrd="0" presId="urn:microsoft.com/office/officeart/2005/8/layout/cycle5"/>
    <dgm:cxn modelId="{FBFE1259-D7C9-4B08-9750-A8CA1B5E8963}" type="presParOf" srcId="{FD602291-DFE6-407E-A8B0-E0F07A907EEE}" destId="{75661225-3D5D-495E-9FD1-1BA31DC2AA6E}" srcOrd="8" destOrd="0" presId="urn:microsoft.com/office/officeart/2005/8/layout/cycle5"/>
    <dgm:cxn modelId="{BB17D9FA-5011-499D-B910-1B272232D83E}" type="presParOf" srcId="{FD602291-DFE6-407E-A8B0-E0F07A907EEE}" destId="{0704CB78-3DA0-4D0E-87DF-754CD01231D3}" srcOrd="9" destOrd="0" presId="urn:microsoft.com/office/officeart/2005/8/layout/cycle5"/>
    <dgm:cxn modelId="{89B7EEBC-D557-4F64-8B3A-F85650ECD44C}" type="presParOf" srcId="{FD602291-DFE6-407E-A8B0-E0F07A907EEE}" destId="{76821E48-ADD1-4D87-9F0D-22292B156BF3}" srcOrd="10" destOrd="0" presId="urn:microsoft.com/office/officeart/2005/8/layout/cycle5"/>
    <dgm:cxn modelId="{B34B34C7-E3E9-4AAA-9517-AC0CE90E91F1}" type="presParOf" srcId="{FD602291-DFE6-407E-A8B0-E0F07A907EEE}" destId="{2E102256-91CA-432B-9A4E-0C13BDAF9792}" srcOrd="11" destOrd="0" presId="urn:microsoft.com/office/officeart/2005/8/layout/cycle5"/>
    <dgm:cxn modelId="{0D018C4B-21DD-4824-BF76-B26C883FF957}" type="presParOf" srcId="{FD602291-DFE6-407E-A8B0-E0F07A907EEE}" destId="{649D8AD4-E34C-4ED1-8ADC-D52C78D7084A}" srcOrd="12" destOrd="0" presId="urn:microsoft.com/office/officeart/2005/8/layout/cycle5"/>
    <dgm:cxn modelId="{4143FE21-B5F8-40A0-AFE0-F367763E7CCA}" type="presParOf" srcId="{FD602291-DFE6-407E-A8B0-E0F07A907EEE}" destId="{1596995F-76E9-4C9B-A773-03AF79531A29}" srcOrd="13" destOrd="0" presId="urn:microsoft.com/office/officeart/2005/8/layout/cycle5"/>
    <dgm:cxn modelId="{5EBC303E-658D-4D35-9711-BB9496A707B6}" type="presParOf" srcId="{FD602291-DFE6-407E-A8B0-E0F07A907EEE}" destId="{3E6ED8CC-F8F3-4AD1-B72B-D4CD1DBE1B1B}" srcOrd="14" destOrd="0" presId="urn:microsoft.com/office/officeart/2005/8/layout/cycle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55FF6EA5-C53B-44F7-A5BB-36CD9A2581D8}" type="datetimeFigureOut">
              <a:rPr lang="en-US" smtClean="0"/>
              <a:pPr/>
              <a:t>11/15/2015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DADF97E7-B30D-4BB0-B5F1-B1AF3D91D5D5}" type="slidenum">
              <a:rPr lang="en-US" smtClean="0"/>
              <a:pPr/>
              <a:t>‹#›</a:t>
            </a:fld>
            <a:endParaRPr lang="en-US"/>
          </a:p>
        </p:txBody>
      </p:sp>
    </p:spTree>
    <p:extLst>
      <p:ext uri="{BB962C8B-B14F-4D97-AF65-F5344CB8AC3E}">
        <p14:creationId xmlns:p14="http://schemas.microsoft.com/office/powerpoint/2010/main" val="1777364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3C0A4040-1F5E-4CD4-AD81-3B1CAFC298A1}" type="datetimeFigureOut">
              <a:rPr lang="en-US" smtClean="0"/>
              <a:t>11/15/2015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E216C4F4-87B1-4249-BCFB-9649ECDE789D}" type="slidenum">
              <a:rPr lang="en-US" smtClean="0"/>
              <a:t>‹#›</a:t>
            </a:fld>
            <a:endParaRPr lang="en-US"/>
          </a:p>
        </p:txBody>
      </p:sp>
    </p:spTree>
    <p:extLst>
      <p:ext uri="{BB962C8B-B14F-4D97-AF65-F5344CB8AC3E}">
        <p14:creationId xmlns:p14="http://schemas.microsoft.com/office/powerpoint/2010/main" val="194474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Script</a:t>
            </a:r>
            <a:r>
              <a:rPr lang="en-US" baseline="0" dirty="0" smtClean="0"/>
              <a:t> part 3</a:t>
            </a:r>
            <a:endParaRPr lang="en-US" dirty="0"/>
          </a:p>
        </p:txBody>
      </p:sp>
      <p:sp>
        <p:nvSpPr>
          <p:cNvPr id="4" name="Slide Number Placeholder 3"/>
          <p:cNvSpPr>
            <a:spLocks noGrp="1"/>
          </p:cNvSpPr>
          <p:nvPr>
            <p:ph type="sldNum" sz="quarter" idx="10"/>
          </p:nvPr>
        </p:nvSpPr>
        <p:spPr/>
        <p:txBody>
          <a:bodyPr/>
          <a:lstStyle/>
          <a:p>
            <a:fld id="{3B86FC36-1824-4A34-8C65-D6F056BA4C6F}" type="slidenum">
              <a:rPr lang="en-US" smtClean="0"/>
              <a:t>15</a:t>
            </a:fld>
            <a:endParaRPr lang="en-US"/>
          </a:p>
        </p:txBody>
      </p:sp>
    </p:spTree>
    <p:extLst>
      <p:ext uri="{BB962C8B-B14F-4D97-AF65-F5344CB8AC3E}">
        <p14:creationId xmlns:p14="http://schemas.microsoft.com/office/powerpoint/2010/main" val="2702921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156E90-AA5D-4380-A3D2-02C76A039C2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6156E90-AA5D-4380-A3D2-02C76A039C2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6156E90-AA5D-4380-A3D2-02C76A039C2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156E90-AA5D-4380-A3D2-02C76A039C2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5116A6B-3E60-4F91-A810-02EC5E5CE5D7}"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56E90-AA5D-4380-A3D2-02C76A039C2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6156E90-AA5D-4380-A3D2-02C76A039C2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6156E90-AA5D-4380-A3D2-02C76A039C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156E90-AA5D-4380-A3D2-02C76A039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156E90-AA5D-4380-A3D2-02C76A039C2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5116A6B-3E60-4F91-A810-02EC5E5CE5D7}" type="datetimeFigureOut">
              <a:rPr lang="en-US" smtClean="0"/>
              <a:pPr/>
              <a:t>11/15/2015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6156E90-AA5D-4380-A3D2-02C76A039C2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5116A6B-3E60-4F91-A810-02EC5E5CE5D7}" type="datetimeFigureOut">
              <a:rPr lang="en-US" smtClean="0"/>
              <a:pPr/>
              <a:t>11/15/2015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5116A6B-3E60-4F91-A810-02EC5E5CE5D7}" type="datetimeFigureOut">
              <a:rPr lang="en-US" smtClean="0"/>
              <a:pPr/>
              <a:t>11/15/2015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156E90-AA5D-4380-A3D2-02C76A039C2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0"/>
            <a:ext cx="3810000" cy="1066800"/>
          </a:xfrm>
        </p:spPr>
        <p:txBody>
          <a:bodyPr>
            <a:noAutofit/>
          </a:bodyPr>
          <a:lstStyle/>
          <a:p>
            <a:pPr algn="l"/>
            <a:r>
              <a:rPr lang="en-US" sz="2400" dirty="0" smtClean="0">
                <a:solidFill>
                  <a:schemeClr val="tx1">
                    <a:lumMod val="85000"/>
                    <a:lumOff val="15000"/>
                  </a:schemeClr>
                </a:solidFill>
              </a:rPr>
              <a:t>A rationale for instruction</a:t>
            </a:r>
            <a:br>
              <a:rPr lang="en-US" sz="2400" dirty="0" smtClean="0">
                <a:solidFill>
                  <a:schemeClr val="tx1">
                    <a:lumMod val="85000"/>
                    <a:lumOff val="15000"/>
                  </a:schemeClr>
                </a:solidFill>
              </a:rPr>
            </a:br>
            <a:r>
              <a:rPr lang="en-US" sz="800" dirty="0" smtClean="0">
                <a:solidFill>
                  <a:schemeClr val="tx1">
                    <a:lumMod val="85000"/>
                    <a:lumOff val="15000"/>
                  </a:schemeClr>
                </a:solidFill>
              </a:rPr>
              <a:t>  </a:t>
            </a:r>
          </a:p>
        </p:txBody>
      </p:sp>
      <p:sp>
        <p:nvSpPr>
          <p:cNvPr id="2" name="Title 1"/>
          <p:cNvSpPr>
            <a:spLocks noGrp="1"/>
          </p:cNvSpPr>
          <p:nvPr>
            <p:ph type="ctrTitle"/>
          </p:nvPr>
        </p:nvSpPr>
        <p:spPr>
          <a:xfrm>
            <a:off x="228600" y="381000"/>
            <a:ext cx="7772400" cy="1752600"/>
          </a:xfrm>
        </p:spPr>
        <p:txBody>
          <a:bodyPr>
            <a:normAutofit/>
          </a:bodyPr>
          <a:lstStyle/>
          <a:p>
            <a:pPr algn="l"/>
            <a:r>
              <a:rPr lang="en-US" sz="5400" b="1" dirty="0" smtClean="0">
                <a:latin typeface="Times New Roman" pitchFamily="18" charset="0"/>
                <a:cs typeface="Times New Roman" pitchFamily="18" charset="0"/>
              </a:rPr>
              <a:t>Teaching Within</a:t>
            </a:r>
            <a:br>
              <a:rPr lang="en-US" sz="5400" b="1" dirty="0" smtClean="0">
                <a:latin typeface="Times New Roman" pitchFamily="18" charset="0"/>
                <a:cs typeface="Times New Roman" pitchFamily="18" charset="0"/>
              </a:rPr>
            </a:br>
            <a:r>
              <a:rPr lang="en-US" sz="5400" b="1" dirty="0" smtClean="0">
                <a:latin typeface="Times New Roman" pitchFamily="18" charset="0"/>
                <a:cs typeface="Times New Roman" pitchFamily="18" charset="0"/>
              </a:rPr>
              <a:t>the Tradition</a:t>
            </a:r>
            <a:endParaRPr lang="en-US" sz="5400" b="1" dirty="0">
              <a:latin typeface="Times New Roman" pitchFamily="18" charset="0"/>
              <a:cs typeface="Times New Roman" pitchFamily="18" charset="0"/>
            </a:endParaRPr>
          </a:p>
        </p:txBody>
      </p:sp>
      <p:pic>
        <p:nvPicPr>
          <p:cNvPr id="6" name="Picture 5" descr="crossglobe600px.jpg"/>
          <p:cNvPicPr>
            <a:picLocks noChangeAspect="1"/>
          </p:cNvPicPr>
          <p:nvPr/>
        </p:nvPicPr>
        <p:blipFill>
          <a:blip r:embed="rId2" cstate="print"/>
          <a:stretch>
            <a:fillRect/>
          </a:stretch>
        </p:blipFill>
        <p:spPr>
          <a:xfrm>
            <a:off x="7315200" y="304800"/>
            <a:ext cx="1371600" cy="1371600"/>
          </a:xfrm>
          <a:prstGeom prst="rect">
            <a:avLst/>
          </a:prstGeom>
        </p:spPr>
      </p:pic>
      <p:pic>
        <p:nvPicPr>
          <p:cNvPr id="8" name="Picture 7" descr="president and Weller.jpg"/>
          <p:cNvPicPr>
            <a:picLocks noChangeAspect="1"/>
          </p:cNvPicPr>
          <p:nvPr/>
        </p:nvPicPr>
        <p:blipFill>
          <a:blip r:embed="rId3" cstate="print"/>
          <a:stretch>
            <a:fillRect/>
          </a:stretch>
        </p:blipFill>
        <p:spPr>
          <a:xfrm>
            <a:off x="4038600" y="2819400"/>
            <a:ext cx="4876800" cy="322844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76200"/>
            <a:ext cx="8534400" cy="530225"/>
          </a:xfrm>
        </p:spPr>
        <p:txBody>
          <a:bodyPr>
            <a:normAutofit/>
          </a:bodyPr>
          <a:lstStyle/>
          <a:p>
            <a:pPr algn="l"/>
            <a:r>
              <a:rPr lang="en-US" sz="2800" b="1" dirty="0" smtClean="0">
                <a:solidFill>
                  <a:schemeClr val="accent1"/>
                </a:solidFill>
              </a:rPr>
              <a:t>Christ and Curriculum: 4 Approaches</a:t>
            </a:r>
            <a:endParaRPr lang="en-US" sz="2800"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8077200" y="228600"/>
            <a:ext cx="609600" cy="609600"/>
          </a:xfrm>
          <a:prstGeom prst="rect">
            <a:avLst/>
          </a:prstGeom>
        </p:spPr>
      </p:pic>
      <p:sp>
        <p:nvSpPr>
          <p:cNvPr id="2050" name="AutoShape 2"/>
          <p:cNvSpPr>
            <a:spLocks noChangeArrowheads="1"/>
          </p:cNvSpPr>
          <p:nvPr/>
        </p:nvSpPr>
        <p:spPr bwMode="auto">
          <a:xfrm>
            <a:off x="4703285" y="748748"/>
            <a:ext cx="2133600" cy="5638800"/>
          </a:xfrm>
          <a:prstGeom prst="roundRect">
            <a:avLst>
              <a:gd name="adj" fmla="val 16667"/>
            </a:avLst>
          </a:prstGeom>
          <a:gradFill rotWithShape="1">
            <a:gsLst>
              <a:gs pos="0">
                <a:srgbClr val="92D050">
                  <a:alpha val="39000"/>
                </a:srgbClr>
              </a:gs>
              <a:gs pos="50000">
                <a:srgbClr val="9CB86E"/>
              </a:gs>
              <a:gs pos="100000">
                <a:srgbClr val="156B13"/>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b="1" dirty="0" smtClean="0">
                <a:latin typeface="Calibri" pitchFamily="34" charset="0"/>
                <a:cs typeface="Arial" pitchFamily="34" charset="0"/>
              </a:rPr>
              <a:t>Person</a:t>
            </a:r>
            <a:r>
              <a:rPr kumimoji="0" lang="en-US" sz="1800" b="1" i="0" u="none" strike="noStrike" cap="none" normalizeH="0" baseline="0" dirty="0" smtClean="0">
                <a:ln>
                  <a:noFill/>
                </a:ln>
                <a:solidFill>
                  <a:schemeClr val="tx1"/>
                </a:solidFill>
                <a:effectLst/>
                <a:latin typeface="Calibri" pitchFamily="34" charset="0"/>
                <a:cs typeface="Arial" pitchFamily="34" charset="0"/>
              </a:rPr>
              <a:t>alizing:</a:t>
            </a:r>
            <a:r>
              <a:rPr kumimoji="0" lang="en-US" sz="1800" b="0" i="0" u="none" strike="noStrike" cap="none" normalizeH="0" baseline="0" dirty="0" smtClean="0">
                <a:ln>
                  <a:noFill/>
                </a:ln>
                <a:solidFill>
                  <a:schemeClr val="tx1"/>
                </a:solidFill>
                <a:effectLst/>
                <a:latin typeface="Calibri" pitchFamily="34" charset="0"/>
                <a:cs typeface="Arial" pitchFamily="34" charset="0"/>
              </a:rPr>
              <a:t> </a:t>
            </a:r>
          </a:p>
          <a:p>
            <a:pPr lvl="0" fontAlgn="base">
              <a:spcBef>
                <a:spcPct val="0"/>
              </a:spcBef>
              <a:spcAft>
                <a:spcPts val="1000"/>
              </a:spcAft>
            </a:pPr>
            <a:r>
              <a:rPr lang="en-US" dirty="0" smtClean="0">
                <a:latin typeface="Calibri" panose="020F0502020204030204" pitchFamily="34" charset="0"/>
                <a:cs typeface="Arial" pitchFamily="34" charset="0"/>
              </a:rPr>
              <a:t>U</a:t>
            </a:r>
            <a:r>
              <a:rPr kumimoji="0" lang="en-US" sz="1800" b="0" i="0" u="none" strike="noStrike" cap="none" normalizeH="0" baseline="0" dirty="0" smtClean="0">
                <a:ln>
                  <a:noFill/>
                </a:ln>
                <a:solidFill>
                  <a:schemeClr val="tx1"/>
                </a:solidFill>
                <a:effectLst/>
                <a:latin typeface="Calibri" pitchFamily="34" charset="0"/>
                <a:cs typeface="Arial" pitchFamily="34" charset="0"/>
              </a:rPr>
              <a:t>ses </a:t>
            </a:r>
            <a:r>
              <a:rPr lang="en-US" dirty="0" err="1" smtClean="0">
                <a:latin typeface="Calibri" panose="020F0502020204030204" pitchFamily="34" charset="0"/>
              </a:rPr>
              <a:t>lationships</a:t>
            </a:r>
            <a:r>
              <a:rPr lang="en-US" dirty="0">
                <a:latin typeface="Calibri" panose="020F0502020204030204" pitchFamily="34" charset="0"/>
              </a:rPr>
              <a:t>, interpersonal style, role model, personal </a:t>
            </a:r>
            <a:r>
              <a:rPr lang="en-US" dirty="0" err="1">
                <a:latin typeface="Calibri" panose="020F0502020204030204" pitchFamily="34" charset="0"/>
              </a:rPr>
              <a:t>testi-mony</a:t>
            </a:r>
            <a:r>
              <a:rPr lang="en-US" dirty="0">
                <a:latin typeface="Calibri" panose="020F0502020204030204" pitchFamily="34" charset="0"/>
              </a:rPr>
              <a:t>, and </a:t>
            </a:r>
            <a:r>
              <a:rPr lang="en-US" dirty="0" smtClean="0">
                <a:latin typeface="Calibri" panose="020F0502020204030204" pitchFamily="34" charset="0"/>
              </a:rPr>
              <a:t>appropriate devotional </a:t>
            </a:r>
            <a:r>
              <a:rPr lang="en-US" dirty="0">
                <a:latin typeface="Calibri" panose="020F0502020204030204" pitchFamily="34" charset="0"/>
              </a:rPr>
              <a:t>practices of opening prayer and biblical course themes.  </a:t>
            </a:r>
            <a:r>
              <a:rPr lang="en-US" dirty="0" err="1">
                <a:latin typeface="Calibri" panose="020F0502020204030204" pitchFamily="34" charset="0"/>
              </a:rPr>
              <a:t>Koinonia</a:t>
            </a:r>
            <a:r>
              <a:rPr lang="en-US" dirty="0">
                <a:latin typeface="Calibri" panose="020F0502020204030204" pitchFamily="34" charset="0"/>
              </a:rPr>
              <a:t> and community create </a:t>
            </a:r>
            <a:r>
              <a:rPr lang="en-US" dirty="0" err="1">
                <a:latin typeface="Calibri" panose="020F0502020204030204" pitchFamily="34" charset="0"/>
              </a:rPr>
              <a:t>opportun-ities</a:t>
            </a:r>
            <a:r>
              <a:rPr lang="en-US" dirty="0">
                <a:latin typeface="Calibri" panose="020F0502020204030204" pitchFamily="34" charset="0"/>
              </a:rPr>
              <a:t> for witness</a:t>
            </a:r>
            <a:r>
              <a:rPr lang="en-US" dirty="0" smtClean="0">
                <a:latin typeface="Calibri" panose="020F0502020204030204" pitchFamily="34" charset="0"/>
              </a:rPr>
              <a:t>.</a:t>
            </a:r>
            <a:r>
              <a:rPr kumimoji="0" lang="en-US" sz="1800" b="0" i="0" u="none" strike="noStrike" cap="none" normalizeH="0" dirty="0" smtClean="0">
                <a:ln>
                  <a:noFill/>
                </a:ln>
                <a:solidFill>
                  <a:schemeClr val="tx1"/>
                </a:solidFill>
                <a:effectLst/>
                <a:latin typeface="Calibri" pitchFamily="34" charset="0"/>
                <a:cs typeface="Arial" pitchFamily="34" charset="0"/>
              </a:rPr>
              <a:t> </a:t>
            </a:r>
            <a:r>
              <a:rPr kumimoji="0" lang="en-US" sz="1800" b="0" i="0" u="none" strike="noStrike" cap="none" normalizeH="0" baseline="0" dirty="0" smtClean="0">
                <a:ln>
                  <a:noFill/>
                </a:ln>
                <a:solidFill>
                  <a:schemeClr val="tx1"/>
                </a:solidFill>
                <a:effectLst/>
                <a:latin typeface="Calibri" pitchFamily="34" charset="0"/>
                <a:cs typeface="Arial" pitchFamily="34" charset="0"/>
              </a:rPr>
              <a:t>Course content remains focused on conventional subject area.</a:t>
            </a:r>
          </a:p>
        </p:txBody>
      </p:sp>
      <p:sp>
        <p:nvSpPr>
          <p:cNvPr id="2051" name="AutoShape 3"/>
          <p:cNvSpPr>
            <a:spLocks noChangeArrowheads="1"/>
          </p:cNvSpPr>
          <p:nvPr/>
        </p:nvSpPr>
        <p:spPr bwMode="auto">
          <a:xfrm>
            <a:off x="180861" y="762000"/>
            <a:ext cx="2286000" cy="5638800"/>
          </a:xfrm>
          <a:prstGeom prst="roundRect">
            <a:avLst>
              <a:gd name="adj" fmla="val 16667"/>
            </a:avLst>
          </a:prstGeom>
          <a:gradFill rotWithShape="1">
            <a:gsLst>
              <a:gs pos="0">
                <a:srgbClr val="92CDDC"/>
              </a:gs>
              <a:gs pos="100000">
                <a:srgbClr val="92CDDC">
                  <a:gamma/>
                  <a:tint val="50196"/>
                  <a:invGamma/>
                </a:srgbClr>
              </a:gs>
            </a:gsLst>
            <a:path path="rect">
              <a:fillToRect t="100000" r="100000"/>
            </a:path>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Integration:</a:t>
            </a:r>
            <a:r>
              <a:rPr kumimoji="0" lang="en-US" sz="18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Selects discipline</a:t>
            </a:r>
            <a:r>
              <a:rPr kumimoji="0" lang="en-US" sz="1800" b="0" i="0" u="none" strike="noStrike" cap="none" normalizeH="0" dirty="0" smtClean="0">
                <a:ln>
                  <a:noFill/>
                </a:ln>
                <a:solidFill>
                  <a:schemeClr val="tx1"/>
                </a:solidFill>
                <a:effectLst/>
                <a:latin typeface="Calibri" pitchFamily="34" charset="0"/>
                <a:cs typeface="Arial" pitchFamily="34" charset="0"/>
              </a:rPr>
              <a:t> content that matches Biblical truths, themes, and content:  beauty and symmetry </a:t>
            </a:r>
            <a:r>
              <a:rPr lang="en-US" dirty="0" smtClean="0">
                <a:latin typeface="Calibri" pitchFamily="34" charset="0"/>
                <a:cs typeface="Arial" pitchFamily="34" charset="0"/>
              </a:rPr>
              <a:t>in </a:t>
            </a:r>
            <a:r>
              <a:rPr kumimoji="0" lang="en-US" sz="1800" b="0" i="0" u="none" strike="noStrike" cap="none" normalizeH="0" dirty="0" smtClean="0">
                <a:ln>
                  <a:noFill/>
                </a:ln>
                <a:solidFill>
                  <a:schemeClr val="tx1"/>
                </a:solidFill>
                <a:effectLst/>
                <a:latin typeface="Calibri" pitchFamily="34" charset="0"/>
                <a:cs typeface="Arial" pitchFamily="34" charset="0"/>
              </a:rPr>
              <a:t>math </a:t>
            </a:r>
            <a:r>
              <a:rPr lang="en-US" dirty="0" smtClean="0">
                <a:latin typeface="Calibri" pitchFamily="34" charset="0"/>
                <a:cs typeface="Arial" pitchFamily="34" charset="0"/>
              </a:rPr>
              <a:t>integrates with order and structure of creation; social patterns of error, penalty, and progress integrates with the Bible’s sin, judgment, and grace.  Course content and Bible are integrated.</a:t>
            </a:r>
            <a:endParaRPr lang="en-US" dirty="0">
              <a:latin typeface="Calibri" pitchFamily="34" charset="0"/>
              <a:cs typeface="Arial" pitchFamily="34" charset="0"/>
            </a:endParaRPr>
          </a:p>
        </p:txBody>
      </p:sp>
      <p:sp>
        <p:nvSpPr>
          <p:cNvPr id="2052" name="AutoShape 4"/>
          <p:cNvSpPr>
            <a:spLocks noChangeArrowheads="1"/>
          </p:cNvSpPr>
          <p:nvPr/>
        </p:nvSpPr>
        <p:spPr bwMode="auto">
          <a:xfrm>
            <a:off x="2466861" y="762000"/>
            <a:ext cx="2236423" cy="5638800"/>
          </a:xfrm>
          <a:prstGeom prst="roundRect">
            <a:avLst>
              <a:gd name="adj" fmla="val 16667"/>
            </a:avLst>
          </a:prstGeom>
          <a:gradFill flip="none" rotWithShape="1">
            <a:gsLst>
              <a:gs pos="42000">
                <a:srgbClr val="FFFF00"/>
              </a:gs>
              <a:gs pos="100000">
                <a:srgbClr val="E36C0A">
                  <a:gamma/>
                  <a:tint val="26275"/>
                  <a:invGamma/>
                </a:srgbClr>
              </a:gs>
            </a:gsLst>
            <a:path path="rect">
              <a:fillToRect t="100000" r="100000"/>
            </a:path>
            <a:tileRect l="-100000" b="-10000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b="1" dirty="0" smtClean="0">
                <a:latin typeface="Calibri" pitchFamily="34" charset="0"/>
                <a:cs typeface="Arial" pitchFamily="34" charset="0"/>
              </a:rPr>
              <a:t>Allegorizing</a:t>
            </a:r>
            <a:r>
              <a:rPr kumimoji="0" lang="en-US" sz="1800" b="1" i="0" u="none" strike="noStrike" cap="none" normalizeH="0" baseline="0" dirty="0" smtClean="0">
                <a:ln>
                  <a:noFill/>
                </a:ln>
                <a:solidFill>
                  <a:schemeClr val="tx1"/>
                </a:solidFill>
                <a:effectLst/>
                <a:latin typeface="Calibri" pitchFamily="34" charset="0"/>
                <a:cs typeface="Arial" pitchFamily="34" charset="0"/>
              </a:rPr>
              <a:t>:</a:t>
            </a:r>
          </a:p>
          <a:p>
            <a:pPr fontAlgn="base">
              <a:spcBef>
                <a:spcPct val="0"/>
              </a:spcBef>
              <a:spcAft>
                <a:spcPts val="1000"/>
              </a:spcAft>
            </a:pPr>
            <a:r>
              <a:rPr lang="en-US" dirty="0">
                <a:latin typeface="Calibri" panose="020F0502020204030204" pitchFamily="34" charset="0"/>
              </a:rPr>
              <a:t>All truth is God’s truth—thus, all truth that we teach corresponds at some level to God’s word.  Energy levels in physics are analogous to spiritual </a:t>
            </a:r>
            <a:r>
              <a:rPr lang="en-US" dirty="0" err="1">
                <a:latin typeface="Calibri" panose="020F0502020204030204" pitchFamily="34" charset="0"/>
              </a:rPr>
              <a:t>domin</a:t>
            </a:r>
            <a:r>
              <a:rPr lang="en-US" dirty="0">
                <a:latin typeface="Calibri" panose="020F0502020204030204" pitchFamily="34" charset="0"/>
              </a:rPr>
              <a:t>-ions; empires rising and falling are allegories of creation and the fall.  Course </a:t>
            </a:r>
            <a:r>
              <a:rPr lang="en-US" dirty="0" smtClean="0">
                <a:latin typeface="Calibri" panose="020F0502020204030204" pitchFamily="34" charset="0"/>
              </a:rPr>
              <a:t>con-tent </a:t>
            </a:r>
            <a:r>
              <a:rPr lang="en-US" dirty="0">
                <a:latin typeface="Calibri" panose="020F0502020204030204" pitchFamily="34" charset="0"/>
              </a:rPr>
              <a:t>provides similes </a:t>
            </a:r>
            <a:r>
              <a:rPr lang="en-US" dirty="0" smtClean="0">
                <a:latin typeface="Calibri" panose="020F0502020204030204" pitchFamily="34" charset="0"/>
              </a:rPr>
              <a:t>and</a:t>
            </a:r>
            <a:br>
              <a:rPr lang="en-US" dirty="0" smtClean="0">
                <a:latin typeface="Calibri" panose="020F0502020204030204" pitchFamily="34" charset="0"/>
              </a:rPr>
            </a:br>
            <a:r>
              <a:rPr lang="en-US" dirty="0" smtClean="0">
                <a:latin typeface="Calibri" panose="020F0502020204030204" pitchFamily="34" charset="0"/>
              </a:rPr>
              <a:t>metaphorical </a:t>
            </a:r>
            <a:r>
              <a:rPr lang="en-US" dirty="0">
                <a:latin typeface="Calibri" panose="020F0502020204030204" pitchFamily="34" charset="0"/>
              </a:rPr>
              <a:t>comparisons.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cs typeface="Arial" pitchFamily="34" charset="0"/>
            </a:endParaRPr>
          </a:p>
        </p:txBody>
      </p:sp>
      <p:sp>
        <p:nvSpPr>
          <p:cNvPr id="2053" name="AutoShape 5"/>
          <p:cNvSpPr>
            <a:spLocks noChangeArrowheads="1"/>
          </p:cNvSpPr>
          <p:nvPr/>
        </p:nvSpPr>
        <p:spPr bwMode="auto">
          <a:xfrm>
            <a:off x="6836885" y="748748"/>
            <a:ext cx="2154715" cy="5638800"/>
          </a:xfrm>
          <a:prstGeom prst="roundRect">
            <a:avLst>
              <a:gd name="adj" fmla="val 16667"/>
            </a:avLst>
          </a:prstGeom>
          <a:gradFill flip="none" rotWithShape="1">
            <a:gsLst>
              <a:gs pos="0">
                <a:srgbClr val="C0504D"/>
              </a:gs>
              <a:gs pos="100000">
                <a:srgbClr val="C0504D">
                  <a:gamma/>
                  <a:tint val="61961"/>
                  <a:invGamma/>
                </a:srgbClr>
              </a:gs>
            </a:gsLst>
            <a:path path="rect">
              <a:fillToRect l="100000" t="100000"/>
            </a:path>
            <a:tileRect r="-100000" b="-10000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Intersections:</a:t>
            </a:r>
            <a:r>
              <a:rPr kumimoji="0" lang="en-US" sz="18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lang="en-US" dirty="0">
                <a:latin typeface="Calibri" pitchFamily="34" charset="0"/>
                <a:cs typeface="Arial" pitchFamily="34" charset="0"/>
              </a:rPr>
              <a:t>S</a:t>
            </a:r>
            <a:r>
              <a:rPr kumimoji="0" lang="en-US" sz="1800" b="0" i="0" u="none" strike="noStrike" cap="none" normalizeH="0" baseline="0" dirty="0" smtClean="0">
                <a:ln>
                  <a:noFill/>
                </a:ln>
                <a:solidFill>
                  <a:schemeClr val="tx1"/>
                </a:solidFill>
                <a:effectLst/>
                <a:latin typeface="Calibri" pitchFamily="34" charset="0"/>
                <a:cs typeface="Arial" pitchFamily="34" charset="0"/>
              </a:rPr>
              <a:t>elects and creates course content that intersects with Biblical themes (grace, justice,</a:t>
            </a:r>
            <a:r>
              <a:rPr kumimoji="0" lang="en-US" sz="1800" b="0" i="0" u="none" strike="noStrike" cap="none" normalizeH="0" dirty="0" smtClean="0">
                <a:ln>
                  <a:noFill/>
                </a:ln>
                <a:solidFill>
                  <a:schemeClr val="tx1"/>
                </a:solidFill>
                <a:effectLst/>
                <a:latin typeface="Calibri" pitchFamily="34" charset="0"/>
                <a:cs typeface="Arial" pitchFamily="34" charset="0"/>
              </a:rPr>
              <a:t> covenant</a:t>
            </a:r>
            <a:r>
              <a:rPr kumimoji="0" lang="en-US" sz="1800" b="0" i="0" u="none" strike="noStrike" cap="none" normalizeH="0" baseline="0" dirty="0" smtClean="0">
                <a:ln>
                  <a:noFill/>
                </a:ln>
                <a:solidFill>
                  <a:schemeClr val="tx1"/>
                </a:solidFill>
                <a:effectLst/>
                <a:latin typeface="Calibri" pitchFamily="34" charset="0"/>
                <a:cs typeface="Arial" pitchFamily="34" charset="0"/>
              </a:rPr>
              <a:t> etc.) and our tradition </a:t>
            </a:r>
            <a:r>
              <a:rPr kumimoji="0" lang="en-US" sz="1800" b="0" i="0" u="none" strike="noStrike" cap="none" normalizeH="0" baseline="0" smtClean="0">
                <a:ln>
                  <a:noFill/>
                </a:ln>
                <a:solidFill>
                  <a:schemeClr val="tx1"/>
                </a:solidFill>
                <a:effectLst/>
                <a:latin typeface="Calibri" pitchFamily="34" charset="0"/>
                <a:cs typeface="Arial" pitchFamily="34" charset="0"/>
              </a:rPr>
              <a:t>(incarnational </a:t>
            </a:r>
            <a:r>
              <a:rPr kumimoji="0" lang="en-US" sz="1800" b="0" i="0" u="none" strike="noStrike" cap="none" normalizeH="0" baseline="0" dirty="0" smtClean="0">
                <a:ln>
                  <a:noFill/>
                </a:ln>
                <a:solidFill>
                  <a:schemeClr val="tx1"/>
                </a:solidFill>
                <a:effectLst/>
                <a:latin typeface="Calibri" pitchFamily="34" charset="0"/>
                <a:cs typeface="Arial" pitchFamily="34" charset="0"/>
              </a:rPr>
              <a:t>theology, </a:t>
            </a:r>
            <a:r>
              <a:rPr kumimoji="0" lang="en-US" sz="1800" b="0" i="1" u="none" strike="noStrike" cap="none" normalizeH="0" baseline="0" dirty="0" err="1" smtClean="0">
                <a:ln>
                  <a:noFill/>
                </a:ln>
                <a:solidFill>
                  <a:schemeClr val="tx1"/>
                </a:solidFill>
                <a:effectLst/>
                <a:latin typeface="Calibri" pitchFamily="34" charset="0"/>
                <a:cs typeface="Arial" pitchFamily="34" charset="0"/>
              </a:rPr>
              <a:t>simul</a:t>
            </a:r>
            <a:r>
              <a:rPr kumimoji="0" lang="en-US" sz="1800" b="0" i="0" u="none" strike="noStrike" cap="none" normalizeH="0" baseline="0" dirty="0" smtClean="0">
                <a:ln>
                  <a:noFill/>
                </a:ln>
                <a:solidFill>
                  <a:schemeClr val="tx1"/>
                </a:solidFill>
                <a:effectLst/>
                <a:latin typeface="Calibri" pitchFamily="34" charset="0"/>
                <a:cs typeface="Arial" pitchFamily="34" charset="0"/>
              </a:rPr>
              <a:t>, vocation, 2K, etc.)</a:t>
            </a:r>
            <a:br>
              <a:rPr kumimoji="0" lang="en-US" sz="1800" b="0" i="0" u="none" strike="noStrike" cap="none" normalizeH="0" baseline="0" dirty="0" smtClean="0">
                <a:ln>
                  <a:noFill/>
                </a:ln>
                <a:solidFill>
                  <a:schemeClr val="tx1"/>
                </a:solidFill>
                <a:effectLst/>
                <a:latin typeface="Calibri" pitchFamily="34" charset="0"/>
                <a:cs typeface="Arial" pitchFamily="34" charset="0"/>
              </a:rPr>
            </a:br>
            <a:r>
              <a:rPr lang="en-US" dirty="0" smtClean="0">
                <a:latin typeface="Calibri" pitchFamily="34" charset="0"/>
                <a:cs typeface="Arial" pitchFamily="34" charset="0"/>
              </a:rPr>
              <a:t>Discipline</a:t>
            </a:r>
            <a:r>
              <a:rPr kumimoji="0" lang="en-US" sz="1800" b="0" i="0" u="none" strike="noStrike" cap="none" normalizeH="0" baseline="0" dirty="0" smtClean="0">
                <a:ln>
                  <a:noFill/>
                </a:ln>
                <a:solidFill>
                  <a:schemeClr val="tx1"/>
                </a:solidFill>
                <a:effectLst/>
                <a:latin typeface="Calibri" pitchFamily="34" charset="0"/>
                <a:cs typeface="Arial" pitchFamily="34" charset="0"/>
              </a:rPr>
              <a:t> content remains </a:t>
            </a:r>
            <a:r>
              <a:rPr kumimoji="0" lang="en-US" sz="1800" b="0" i="0" u="none" strike="noStrike" cap="none" normalizeH="0" baseline="0" dirty="0" err="1" smtClean="0">
                <a:ln>
                  <a:noFill/>
                </a:ln>
                <a:solidFill>
                  <a:schemeClr val="tx1"/>
                </a:solidFill>
                <a:effectLst/>
                <a:latin typeface="Calibri" pitchFamily="34" charset="0"/>
                <a:cs typeface="Arial" pitchFamily="34" charset="0"/>
              </a:rPr>
              <a:t>conven-tional</a:t>
            </a:r>
            <a:r>
              <a:rPr kumimoji="0" lang="en-US" sz="1800" b="0" i="0" u="none" strike="noStrike" cap="none" normalizeH="0" baseline="0" dirty="0" smtClean="0">
                <a:ln>
                  <a:noFill/>
                </a:ln>
                <a:solidFill>
                  <a:schemeClr val="tx1"/>
                </a:solidFill>
                <a:effectLst/>
                <a:latin typeface="Calibri" pitchFamily="34" charset="0"/>
                <a:cs typeface="Arial" pitchFamily="34" charset="0"/>
              </a:rPr>
              <a:t>; </a:t>
            </a:r>
            <a:r>
              <a:rPr lang="en-US" dirty="0" smtClean="0">
                <a:latin typeface="Calibri" pitchFamily="34" charset="0"/>
                <a:cs typeface="Arial" pitchFamily="34" charset="0"/>
              </a:rPr>
              <a:t>standard </a:t>
            </a:r>
            <a:r>
              <a:rPr kumimoji="0" lang="en-US" sz="1800" b="0" i="0" u="none" strike="noStrike" cap="none" normalizeH="0" baseline="0" dirty="0" smtClean="0">
                <a:ln>
                  <a:noFill/>
                </a:ln>
                <a:solidFill>
                  <a:schemeClr val="tx1"/>
                </a:solidFill>
                <a:effectLst/>
                <a:latin typeface="Calibri" pitchFamily="34" charset="0"/>
                <a:cs typeface="Arial" pitchFamily="34" charset="0"/>
              </a:rPr>
              <a:t>Biblical themes</a:t>
            </a:r>
            <a:r>
              <a:rPr kumimoji="0" lang="en-US" sz="1800" b="0" i="0" u="none" strike="noStrike" cap="none" normalizeH="0" dirty="0" smtClean="0">
                <a:ln>
                  <a:noFill/>
                </a:ln>
                <a:solidFill>
                  <a:schemeClr val="tx1"/>
                </a:solidFill>
                <a:effectLst/>
                <a:latin typeface="Calibri" pitchFamily="34" charset="0"/>
                <a:cs typeface="Arial" pitchFamily="34" charset="0"/>
              </a:rPr>
              <a:t> inform content, critique, </a:t>
            </a:r>
            <a:r>
              <a:rPr kumimoji="0" lang="en-US" sz="1800" b="0" i="0" u="none" strike="noStrike" cap="none" normalizeH="0" dirty="0" err="1" smtClean="0">
                <a:ln>
                  <a:noFill/>
                </a:ln>
                <a:solidFill>
                  <a:schemeClr val="tx1"/>
                </a:solidFill>
                <a:effectLst/>
                <a:latin typeface="Calibri" pitchFamily="34" charset="0"/>
                <a:cs typeface="Arial" pitchFamily="34" charset="0"/>
              </a:rPr>
              <a:t>applica-tion</a:t>
            </a:r>
            <a:r>
              <a:rPr lang="en-US" dirty="0" smtClean="0">
                <a:latin typeface="Calibri" pitchFamily="34" charset="0"/>
                <a:cs typeface="Arial" pitchFamily="34" charset="0"/>
              </a:rPr>
              <a:t>, etc. </a:t>
            </a:r>
            <a:r>
              <a:rPr lang="en-US" sz="1300" dirty="0" smtClean="0">
                <a:solidFill>
                  <a:srgbClr val="002060"/>
                </a:solidFill>
                <a:latin typeface="Arial" pitchFamily="34" charset="0"/>
                <a:cs typeface="Arial" pitchFamily="34" charset="0"/>
              </a:rPr>
              <a:t>See the 2K web site for examples</a:t>
            </a:r>
            <a:r>
              <a:rPr lang="en-US" sz="1400" dirty="0" smtClean="0">
                <a:solidFill>
                  <a:srgbClr val="002060"/>
                </a:solidFill>
                <a:latin typeface="Arial" pitchFamily="34" charset="0"/>
                <a:cs typeface="Arial" pitchFamily="34" charset="0"/>
              </a:rPr>
              <a:t>. </a:t>
            </a:r>
            <a:endParaRPr kumimoji="0" lang="en-US" b="0" i="0" u="none" strike="noStrike" cap="none" normalizeH="0" dirty="0" smtClean="0">
              <a:ln>
                <a:noFill/>
              </a:ln>
              <a:solidFill>
                <a:srgbClr val="002060"/>
              </a:solidFill>
              <a:effectLst/>
              <a:latin typeface="Arial" pitchFamily="34" charset="0"/>
              <a:cs typeface="Arial" pitchFamily="34" charset="0"/>
            </a:endParaRPr>
          </a:p>
        </p:txBody>
      </p:sp>
    </p:spTree>
    <p:extLst>
      <p:ext uri="{BB962C8B-B14F-4D97-AF65-F5344CB8AC3E}">
        <p14:creationId xmlns:p14="http://schemas.microsoft.com/office/powerpoint/2010/main" val="3644840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758952"/>
          </a:xfrm>
        </p:spPr>
        <p:txBody>
          <a:bodyPr>
            <a:normAutofit/>
          </a:bodyPr>
          <a:lstStyle/>
          <a:p>
            <a:pPr algn="l"/>
            <a:r>
              <a:rPr lang="en-US" b="1" dirty="0" smtClean="0">
                <a:solidFill>
                  <a:schemeClr val="accent1"/>
                </a:solidFill>
              </a:rPr>
              <a:t>A Two Kingdoms Venn Diagram</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3074" name="Oval 2" descr="Light upward diagonal"/>
          <p:cNvSpPr>
            <a:spLocks noChangeArrowheads="1"/>
          </p:cNvSpPr>
          <p:nvPr/>
        </p:nvSpPr>
        <p:spPr bwMode="auto">
          <a:xfrm>
            <a:off x="838200" y="1447800"/>
            <a:ext cx="4572000" cy="3765550"/>
          </a:xfrm>
          <a:prstGeom prst="ellipse">
            <a:avLst/>
          </a:prstGeom>
          <a:pattFill prst="ltUpDiag">
            <a:fgClr>
              <a:srgbClr val="00B05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 name="Oval 3" descr="Light downward diagonal"/>
          <p:cNvSpPr>
            <a:spLocks noChangeArrowheads="1"/>
          </p:cNvSpPr>
          <p:nvPr/>
        </p:nvSpPr>
        <p:spPr bwMode="auto">
          <a:xfrm>
            <a:off x="3733800" y="1447800"/>
            <a:ext cx="4495800" cy="3765550"/>
          </a:xfrm>
          <a:prstGeom prst="ellipse">
            <a:avLst/>
          </a:prstGeom>
          <a:pattFill prst="ltDnDiag">
            <a:fgClr>
              <a:srgbClr val="7030A0">
                <a:alpha val="50000"/>
              </a:srgbClr>
            </a:fgClr>
            <a:bgClr>
              <a:srgbClr val="FFFFFF">
                <a:alpha val="50000"/>
              </a:srgbClr>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3076" name="Group 4"/>
          <p:cNvGrpSpPr>
            <a:grpSpLocks/>
          </p:cNvGrpSpPr>
          <p:nvPr/>
        </p:nvGrpSpPr>
        <p:grpSpPr bwMode="auto">
          <a:xfrm>
            <a:off x="3733800" y="2971800"/>
            <a:ext cx="1704975" cy="552450"/>
            <a:chOff x="6891" y="3909"/>
            <a:chExt cx="2684" cy="870"/>
          </a:xfrm>
        </p:grpSpPr>
        <p:sp>
          <p:nvSpPr>
            <p:cNvPr id="3077" name="Rectangle 5"/>
            <p:cNvSpPr>
              <a:spLocks noChangeArrowheads="1"/>
            </p:cNvSpPr>
            <p:nvPr/>
          </p:nvSpPr>
          <p:spPr bwMode="auto">
            <a:xfrm>
              <a:off x="6891" y="3909"/>
              <a:ext cx="2684" cy="87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3078" name="AutoShape 6"/>
            <p:cNvCxnSpPr>
              <a:cxnSpLocks noChangeShapeType="1"/>
            </p:cNvCxnSpPr>
            <p:nvPr/>
          </p:nvCxnSpPr>
          <p:spPr bwMode="auto">
            <a:xfrm>
              <a:off x="6891" y="4345"/>
              <a:ext cx="2684" cy="0"/>
            </a:xfrm>
            <a:prstGeom prst="straightConnector1">
              <a:avLst/>
            </a:prstGeom>
            <a:noFill/>
            <a:ln w="101600">
              <a:solidFill>
                <a:srgbClr val="000000"/>
              </a:solidFill>
              <a:round/>
              <a:headEnd type="triangle" w="med" len="med"/>
              <a:tailEnd type="triangle" w="med" len="med"/>
            </a:ln>
          </p:spPr>
        </p:cxnSp>
      </p:grpSp>
      <p:sp>
        <p:nvSpPr>
          <p:cNvPr id="3079" name="Text Box 7"/>
          <p:cNvSpPr txBox="1">
            <a:spLocks noChangeArrowheads="1"/>
          </p:cNvSpPr>
          <p:nvPr/>
        </p:nvSpPr>
        <p:spPr bwMode="auto">
          <a:xfrm>
            <a:off x="1143000" y="2514600"/>
            <a:ext cx="2514600" cy="175432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God’s left-hand kingdom of creation and temporal institutions, e.g., family, the church, civil government, commerce, etc.</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80" name="Text Box 8"/>
          <p:cNvSpPr txBox="1">
            <a:spLocks noChangeArrowheads="1"/>
          </p:cNvSpPr>
          <p:nvPr/>
        </p:nvSpPr>
        <p:spPr bwMode="auto">
          <a:xfrm>
            <a:off x="5486400" y="2133600"/>
            <a:ext cx="2127250" cy="23083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God’s right-hand kingdom of grace marked by word and sacrament in a “now but not yet” reality along side the present post-Genesis 3 creation.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81" name="Text Box 9"/>
          <p:cNvSpPr txBox="1">
            <a:spLocks noChangeArrowheads="1"/>
          </p:cNvSpPr>
          <p:nvPr/>
        </p:nvSpPr>
        <p:spPr bwMode="auto">
          <a:xfrm>
            <a:off x="228600" y="5257800"/>
            <a:ext cx="8610600" cy="1143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The life of the Christian as a “citizen” of both kingdoms (</a:t>
            </a:r>
            <a:r>
              <a:rPr kumimoji="0" lang="en-US" b="0" i="0" u="none" strike="noStrike" cap="none" normalizeH="0" baseline="0" dirty="0" err="1" smtClean="0">
                <a:ln>
                  <a:noFill/>
                </a:ln>
                <a:solidFill>
                  <a:schemeClr val="tx1"/>
                </a:solidFill>
                <a:effectLst/>
                <a:latin typeface="Calibri" pitchFamily="34" charset="0"/>
                <a:cs typeface="Arial" pitchFamily="34" charset="0"/>
              </a:rPr>
              <a:t>cf</a:t>
            </a:r>
            <a:r>
              <a:rPr kumimoji="0" lang="en-US" b="0" i="0" u="none" strike="noStrike" cap="none" normalizeH="0" baseline="0" dirty="0" smtClean="0">
                <a:ln>
                  <a:noFill/>
                </a:ln>
                <a:solidFill>
                  <a:schemeClr val="tx1"/>
                </a:solidFill>
                <a:effectLst/>
                <a:latin typeface="Calibri" pitchFamily="34" charset="0"/>
                <a:cs typeface="Arial" pitchFamily="34" charset="0"/>
              </a:rPr>
              <a:t> Rom 13:1ff and Phil 3:20) where we live out our call (L., </a:t>
            </a:r>
            <a:r>
              <a:rPr kumimoji="0" lang="en-US" b="0" i="1" u="none" strike="noStrike" cap="none" normalizeH="0" baseline="0" dirty="0" err="1" smtClean="0">
                <a:ln>
                  <a:noFill/>
                </a:ln>
                <a:solidFill>
                  <a:schemeClr val="tx1"/>
                </a:solidFill>
                <a:effectLst/>
                <a:latin typeface="Calibri" pitchFamily="34" charset="0"/>
                <a:cs typeface="Arial" pitchFamily="34" charset="0"/>
              </a:rPr>
              <a:t>voco</a:t>
            </a:r>
            <a:r>
              <a:rPr kumimoji="0" lang="en-US" b="0" i="0" u="none" strike="noStrike" cap="none" normalizeH="0" baseline="0" dirty="0" smtClean="0">
                <a:ln>
                  <a:noFill/>
                </a:ln>
                <a:solidFill>
                  <a:schemeClr val="tx1"/>
                </a:solidFill>
                <a:effectLst/>
                <a:latin typeface="Calibri" pitchFamily="34" charset="0"/>
                <a:cs typeface="Arial" pitchFamily="34" charset="0"/>
              </a:rPr>
              <a:t>, to call) from Christ to faith and to live out that faith (vocation) in family relationships, congregation, occupation, etc.    </a:t>
            </a:r>
            <a:r>
              <a:rPr lang="en-US" dirty="0" smtClean="0">
                <a:latin typeface="Calibri" pitchFamily="34" charset="0"/>
                <a:cs typeface="Arial" pitchFamily="34" charset="0"/>
              </a:rPr>
              <a:t>A Venn is helpful—but limited: tends toward being  1) static     2) personal only.      Let’s try another approach…</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82" name="AutoShape 10"/>
          <p:cNvCxnSpPr>
            <a:cxnSpLocks noChangeShapeType="1"/>
          </p:cNvCxnSpPr>
          <p:nvPr/>
        </p:nvCxnSpPr>
        <p:spPr bwMode="auto">
          <a:xfrm>
            <a:off x="4572000" y="3886200"/>
            <a:ext cx="0" cy="1447800"/>
          </a:xfrm>
          <a:prstGeom prst="straightConnector1">
            <a:avLst/>
          </a:prstGeom>
          <a:noFill/>
          <a:ln w="50800">
            <a:solidFill>
              <a:srgbClr val="000000"/>
            </a:solidFill>
            <a:round/>
            <a:headEnd/>
            <a:tailEnd/>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758952"/>
          </a:xfrm>
        </p:spPr>
        <p:txBody>
          <a:bodyPr>
            <a:normAutofit/>
          </a:bodyPr>
          <a:lstStyle/>
          <a:p>
            <a:pPr algn="l"/>
            <a:r>
              <a:rPr lang="en-US" b="1" dirty="0" smtClean="0">
                <a:solidFill>
                  <a:schemeClr val="accent1"/>
                </a:solidFill>
              </a:rPr>
              <a:t>An Intersecting Parallels Diagram</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pSp>
        <p:nvGrpSpPr>
          <p:cNvPr id="4098" name="Group 2"/>
          <p:cNvGrpSpPr>
            <a:grpSpLocks/>
          </p:cNvGrpSpPr>
          <p:nvPr/>
        </p:nvGrpSpPr>
        <p:grpSpPr bwMode="auto">
          <a:xfrm>
            <a:off x="228600" y="1600200"/>
            <a:ext cx="8686800" cy="1862138"/>
            <a:chOff x="708" y="1225"/>
            <a:chExt cx="14532" cy="3627"/>
          </a:xfrm>
        </p:grpSpPr>
        <p:sp>
          <p:nvSpPr>
            <p:cNvPr id="4099" name="AutoShape 3"/>
            <p:cNvSpPr>
              <a:spLocks noChangeArrowheads="1"/>
            </p:cNvSpPr>
            <p:nvPr/>
          </p:nvSpPr>
          <p:spPr bwMode="auto">
            <a:xfrm>
              <a:off x="708" y="1225"/>
              <a:ext cx="14532" cy="2319"/>
            </a:xfrm>
            <a:prstGeom prst="rightArrow">
              <a:avLst>
                <a:gd name="adj1" fmla="val 54639"/>
                <a:gd name="adj2" fmla="val 49378"/>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4100" name="Text Box 4" descr="25%"/>
            <p:cNvSpPr txBox="1">
              <a:spLocks noChangeArrowheads="1"/>
            </p:cNvSpPr>
            <p:nvPr/>
          </p:nvSpPr>
          <p:spPr bwMode="auto">
            <a:xfrm>
              <a:off x="836" y="1901"/>
              <a:ext cx="6214" cy="580"/>
            </a:xfrm>
            <a:prstGeom prst="rect">
              <a:avLst/>
            </a:prstGeom>
            <a:pattFill prst="pct25">
              <a:fgClr>
                <a:srgbClr val="8064A2"/>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pitchFamily="34" charset="0"/>
                </a:rPr>
                <a:t>God’s Right-Hand Kingdom of Grace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101" name="Group 5"/>
            <p:cNvGrpSpPr>
              <a:grpSpLocks/>
            </p:cNvGrpSpPr>
            <p:nvPr/>
          </p:nvGrpSpPr>
          <p:grpSpPr bwMode="auto">
            <a:xfrm>
              <a:off x="836" y="3768"/>
              <a:ext cx="13895" cy="1084"/>
              <a:chOff x="836" y="3768"/>
              <a:chExt cx="13895" cy="1084"/>
            </a:xfrm>
          </p:grpSpPr>
          <p:sp>
            <p:nvSpPr>
              <p:cNvPr id="4102" name="AutoShape 6"/>
              <p:cNvSpPr>
                <a:spLocks noChangeArrowheads="1"/>
              </p:cNvSpPr>
              <p:nvPr/>
            </p:nvSpPr>
            <p:spPr bwMode="auto">
              <a:xfrm>
                <a:off x="836" y="3768"/>
                <a:ext cx="13895" cy="1084"/>
              </a:xfrm>
              <a:prstGeom prst="rightArrow">
                <a:avLst>
                  <a:gd name="adj1" fmla="val 53324"/>
                  <a:gd name="adj2" fmla="val 99045"/>
                </a:avLst>
              </a:prstGeom>
              <a:gradFill rotWithShape="1">
                <a:gsLst>
                  <a:gs pos="0">
                    <a:srgbClr val="FFFFFF"/>
                  </a:gs>
                  <a:gs pos="100000">
                    <a:srgbClr val="8064A2"/>
                  </a:gs>
                </a:gsLst>
                <a:lin ang="0" scaled="1"/>
              </a:gradFill>
              <a:ln w="38100" cap="rnd">
                <a:solidFill>
                  <a:srgbClr val="000000"/>
                </a:solidFill>
                <a:prstDash val="sysDot"/>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4103" name="Text Box 7"/>
              <p:cNvSpPr txBox="1">
                <a:spLocks noChangeArrowheads="1"/>
              </p:cNvSpPr>
              <p:nvPr/>
            </p:nvSpPr>
            <p:spPr bwMode="auto">
              <a:xfrm>
                <a:off x="951" y="4124"/>
                <a:ext cx="5275" cy="46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chemeClr val="tx1"/>
                    </a:solidFill>
                    <a:effectLst/>
                    <a:latin typeface="Calibri" pitchFamily="34" charset="0"/>
                    <a:cs typeface="Arial" pitchFamily="34" charset="0"/>
                  </a:rPr>
                  <a:t>God’s     Left-Hand Kingdom of Creation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104" name="Freeform 8"/>
            <p:cNvSpPr>
              <a:spLocks/>
            </p:cNvSpPr>
            <p:nvPr/>
          </p:nvSpPr>
          <p:spPr bwMode="auto">
            <a:xfrm>
              <a:off x="1447"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4105" name="Freeform 9"/>
            <p:cNvSpPr>
              <a:spLocks/>
            </p:cNvSpPr>
            <p:nvPr/>
          </p:nvSpPr>
          <p:spPr bwMode="auto">
            <a:xfrm>
              <a:off x="5259"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4106" name="Freeform 10"/>
            <p:cNvSpPr>
              <a:spLocks/>
            </p:cNvSpPr>
            <p:nvPr/>
          </p:nvSpPr>
          <p:spPr bwMode="auto">
            <a:xfrm>
              <a:off x="8325"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4107" name="Freeform 11"/>
            <p:cNvSpPr>
              <a:spLocks/>
            </p:cNvSpPr>
            <p:nvPr/>
          </p:nvSpPr>
          <p:spPr bwMode="auto">
            <a:xfrm>
              <a:off x="10588"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4108" name="Freeform 12"/>
            <p:cNvSpPr>
              <a:spLocks/>
            </p:cNvSpPr>
            <p:nvPr/>
          </p:nvSpPr>
          <p:spPr bwMode="auto">
            <a:xfrm>
              <a:off x="11960"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grpSp>
      <p:sp>
        <p:nvSpPr>
          <p:cNvPr id="24" name="TextBox 23"/>
          <p:cNvSpPr txBox="1"/>
          <p:nvPr/>
        </p:nvSpPr>
        <p:spPr>
          <a:xfrm>
            <a:off x="381000" y="3733800"/>
            <a:ext cx="8077200" cy="2308324"/>
          </a:xfrm>
          <a:prstGeom prst="rect">
            <a:avLst/>
          </a:prstGeom>
          <a:noFill/>
        </p:spPr>
        <p:txBody>
          <a:bodyPr wrap="square" rtlCol="0">
            <a:spAutoFit/>
          </a:bodyPr>
          <a:lstStyle/>
          <a:p>
            <a:r>
              <a:rPr lang="en-US" dirty="0" smtClean="0"/>
              <a:t>Rather than a Venn diagram which implies the kingdoms are static, this </a:t>
            </a:r>
            <a:r>
              <a:rPr lang="en-US" b="1" dirty="0" smtClean="0"/>
              <a:t>Arrow Diagram</a:t>
            </a:r>
            <a:r>
              <a:rPr lang="en-US" dirty="0" smtClean="0"/>
              <a:t> with multiple intersections indicates that the kingdoms and their intersections are dynamic strategies.  This dynamic preserves us from errors such as trying to integrate the kingdoms, seeking to compartmentalize the kingdoms with simplistic right-and-wrong solutions, living under the law (“let’s just make a new rule”), or worshiping at the altar of perfection rather than returning again and again to the cross of Christ.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758952"/>
          </a:xfrm>
        </p:spPr>
        <p:txBody>
          <a:bodyPr>
            <a:normAutofit fontScale="90000"/>
          </a:bodyPr>
          <a:lstStyle/>
          <a:p>
            <a:pPr algn="l"/>
            <a:r>
              <a:rPr lang="en-US" b="1" dirty="0" smtClean="0">
                <a:solidFill>
                  <a:schemeClr val="accent1"/>
                </a:solidFill>
              </a:rPr>
              <a:t>A Flexible Intersections</a:t>
            </a:r>
            <a:br>
              <a:rPr lang="en-US" b="1" dirty="0" smtClean="0">
                <a:solidFill>
                  <a:schemeClr val="accent1"/>
                </a:solidFill>
              </a:rPr>
            </a:br>
            <a:r>
              <a:rPr lang="en-US" b="1" dirty="0" smtClean="0">
                <a:solidFill>
                  <a:schemeClr val="accent1"/>
                </a:solidFill>
              </a:rPr>
              <a:t>Approach</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aphicFrame>
        <p:nvGraphicFramePr>
          <p:cNvPr id="16" name="Diagram 15"/>
          <p:cNvGraphicFramePr/>
          <p:nvPr/>
        </p:nvGraphicFramePr>
        <p:xfrm>
          <a:off x="228600" y="1676400"/>
          <a:ext cx="6477000" cy="42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6172200" y="2133600"/>
            <a:ext cx="2667000" cy="2585323"/>
          </a:xfrm>
          <a:prstGeom prst="rect">
            <a:avLst/>
          </a:prstGeom>
          <a:noFill/>
        </p:spPr>
        <p:txBody>
          <a:bodyPr wrap="square" rtlCol="0">
            <a:spAutoFit/>
          </a:bodyPr>
          <a:lstStyle/>
          <a:p>
            <a:r>
              <a:rPr lang="en-US" dirty="0" smtClean="0"/>
              <a:t>Or re-sequence and edit these as may be best. The pieces can be omitted, included, adjusted, and adapted as the instructor prefers.  It’s not a formula or recipe.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91400" cy="758952"/>
          </a:xfrm>
        </p:spPr>
        <p:txBody>
          <a:bodyPr>
            <a:normAutofit/>
          </a:bodyPr>
          <a:lstStyle/>
          <a:p>
            <a:pPr algn="l"/>
            <a:r>
              <a:rPr lang="en-US" b="1" dirty="0" smtClean="0">
                <a:solidFill>
                  <a:schemeClr val="accent1"/>
                </a:solidFill>
              </a:rPr>
              <a:t>A Closing Perspective</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25" name="TextBox 24"/>
          <p:cNvSpPr txBox="1"/>
          <p:nvPr/>
        </p:nvSpPr>
        <p:spPr>
          <a:xfrm>
            <a:off x="304800" y="1600200"/>
            <a:ext cx="8534400" cy="5078313"/>
          </a:xfrm>
          <a:prstGeom prst="rect">
            <a:avLst/>
          </a:prstGeom>
          <a:noFill/>
        </p:spPr>
        <p:txBody>
          <a:bodyPr wrap="square" rtlCol="0">
            <a:spAutoFit/>
          </a:bodyPr>
          <a:lstStyle/>
          <a:p>
            <a:r>
              <a:rPr lang="en-US" sz="2000" dirty="0" smtClean="0"/>
              <a:t>     Most small colleges will in the years to come try to ally themselves with the normative secularism of the research university by mimicking them (at which they will fail for lack of resources) or by seeking to become feeder schools to their graduate programs (at which some will succeed if they have the resources to prepare their students).  </a:t>
            </a:r>
          </a:p>
          <a:p>
            <a:r>
              <a:rPr lang="en-US" sz="2000" dirty="0" smtClean="0"/>
              <a:t>     However, the now-normative secularism is “flat” – that is, it accumulates data and new information but has no authentic or compelling way to interpret or draw meaning from its own research.  The Christian college has the opportunity to include a “depth dimension” that the research university cannot provide.  That is, the Christian college can connect content to sources, roots, and traditions and, so, provide meaning that normative secularism by its own definition cannot do.  Many parents and students (not all) will value this capacity of the Christian university.  In any event, the Christian college or university has a vocation to be about this work. </a:t>
            </a:r>
          </a:p>
          <a:p>
            <a:pPr algn="r"/>
            <a:endParaRPr lang="en-US" sz="1200" dirty="0" smtClean="0"/>
          </a:p>
          <a:p>
            <a:pPr algn="r"/>
            <a:r>
              <a:rPr lang="en-US" sz="1200" dirty="0" smtClean="0"/>
              <a:t>(See also work by </a:t>
            </a:r>
            <a:r>
              <a:rPr lang="en-US" sz="1200" dirty="0" err="1" smtClean="0"/>
              <a:t>Reinhard</a:t>
            </a:r>
            <a:r>
              <a:rPr lang="en-US" sz="1200" dirty="0" smtClean="0"/>
              <a:t> </a:t>
            </a:r>
            <a:r>
              <a:rPr lang="en-US" sz="1200" dirty="0" err="1" smtClean="0"/>
              <a:t>Hutter</a:t>
            </a:r>
            <a:r>
              <a:rPr lang="en-US" sz="1200" dirty="0" smtClean="0"/>
              <a:t>, Duke University, and Robert Benne , Roanoke College.)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solidFill>
              </a:rPr>
              <a:t>Alt -- A Closing Perspective</a:t>
            </a:r>
            <a:endParaRPr lang="en-US" b="1" dirty="0">
              <a:solidFill>
                <a:schemeClr val="accent1"/>
              </a:solidFill>
            </a:endParaRPr>
          </a:p>
        </p:txBody>
      </p:sp>
      <p:pic>
        <p:nvPicPr>
          <p:cNvPr id="4" name="Picture 3" descr="crossglobegraphic.jpg"/>
          <p:cNvPicPr>
            <a:picLocks noChangeAspect="1"/>
          </p:cNvPicPr>
          <p:nvPr/>
        </p:nvPicPr>
        <p:blipFill>
          <a:blip r:embed="rId3" cstate="print"/>
          <a:stretch>
            <a:fillRect/>
          </a:stretch>
        </p:blipFill>
        <p:spPr>
          <a:xfrm>
            <a:off x="7696200" y="228600"/>
            <a:ext cx="990600" cy="990600"/>
          </a:xfrm>
          <a:prstGeom prst="rect">
            <a:avLst/>
          </a:prstGeom>
        </p:spPr>
      </p:pic>
      <p:sp>
        <p:nvSpPr>
          <p:cNvPr id="7" name="TextBox 6"/>
          <p:cNvSpPr txBox="1"/>
          <p:nvPr/>
        </p:nvSpPr>
        <p:spPr>
          <a:xfrm>
            <a:off x="381000" y="1502688"/>
            <a:ext cx="8534400" cy="5355312"/>
          </a:xfrm>
          <a:prstGeom prst="rect">
            <a:avLst/>
          </a:prstGeom>
          <a:noFill/>
        </p:spPr>
        <p:txBody>
          <a:bodyPr wrap="square" rtlCol="0">
            <a:spAutoFit/>
          </a:bodyPr>
          <a:lstStyle/>
          <a:p>
            <a:pPr>
              <a:spcAft>
                <a:spcPts val="400"/>
              </a:spcAft>
            </a:pPr>
            <a:r>
              <a:rPr lang="en-US" sz="2000" dirty="0" smtClean="0"/>
              <a:t> </a:t>
            </a:r>
            <a:r>
              <a:rPr lang="en-US" dirty="0" smtClean="0"/>
              <a:t>Most small colleges will, in the years to come, try to ally themselves with the normative secularism that now characterizes the state- or industry-funded research university either by 1) mimicking them, at which they will fail for lack of resources;  or 2) by propagating graduate programs scaled back in scope and targeted at narrow occupational goals, from which most  of these small schools will attrition in a bidding war for enrollment. </a:t>
            </a:r>
          </a:p>
          <a:p>
            <a:pPr>
              <a:spcAft>
                <a:spcPts val="400"/>
              </a:spcAft>
            </a:pPr>
            <a:r>
              <a:rPr lang="en-US" dirty="0" smtClean="0"/>
              <a:t>Concordia, however, recognizes this now-normative secularism in modern and postmodern higher education is “flat” – that is, it accumulates data and new information but has no authentic or compelling way to interpret or draw meaning from its own research. </a:t>
            </a:r>
          </a:p>
          <a:p>
            <a:pPr>
              <a:spcAft>
                <a:spcPts val="400"/>
              </a:spcAft>
            </a:pPr>
            <a:r>
              <a:rPr lang="en-US" dirty="0" smtClean="0"/>
              <a:t>The Christian university provides the “depth dimension” that the research university cannot provide.  That is, Christian higher education connects content to sources, roots, and deep traditions and, so, provides meaning that today’s acculturated secularism, by its own definition, cannot do.  Students who regard graduate study as more than merely an occupational certificate will value this capacity of the Christian university.  And the Christian university that values its identity has a vocation to be about this work. </a:t>
            </a:r>
            <a:endParaRPr lang="en-US" sz="1200" dirty="0" smtClean="0"/>
          </a:p>
          <a:p>
            <a:pPr algn="r"/>
            <a:r>
              <a:rPr lang="en-US" sz="1200" dirty="0" smtClean="0"/>
              <a:t>(See also work by </a:t>
            </a:r>
            <a:r>
              <a:rPr lang="en-US" sz="1200" dirty="0" err="1" smtClean="0"/>
              <a:t>Reinhard</a:t>
            </a:r>
            <a:r>
              <a:rPr lang="en-US" sz="1200" dirty="0" smtClean="0"/>
              <a:t> </a:t>
            </a:r>
            <a:r>
              <a:rPr lang="en-US" sz="1200" dirty="0" err="1" smtClean="0"/>
              <a:t>Hutter</a:t>
            </a:r>
            <a:r>
              <a:rPr lang="en-US" sz="1200" dirty="0" smtClean="0"/>
              <a:t>, Duke University, and Robert Benne , Roanoke College.)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758952"/>
          </a:xfrm>
        </p:spPr>
        <p:txBody>
          <a:bodyPr>
            <a:normAutofit fontScale="90000"/>
          </a:bodyPr>
          <a:lstStyle/>
          <a:p>
            <a:pPr algn="l"/>
            <a:r>
              <a:rPr lang="en-US" b="1" dirty="0" smtClean="0">
                <a:solidFill>
                  <a:schemeClr val="accent1"/>
                </a:solidFill>
              </a:rPr>
              <a:t>Instruction Models for Faith</a:t>
            </a:r>
            <a:br>
              <a:rPr lang="en-US" b="1" dirty="0" smtClean="0">
                <a:solidFill>
                  <a:schemeClr val="accent1"/>
                </a:solidFill>
              </a:rPr>
            </a:br>
            <a:r>
              <a:rPr lang="en-US" b="1" dirty="0" smtClean="0">
                <a:solidFill>
                  <a:schemeClr val="accent1"/>
                </a:solidFill>
              </a:rPr>
              <a:t>and Higher Education</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7" name="Content Placeholder 6"/>
          <p:cNvSpPr>
            <a:spLocks noGrp="1"/>
          </p:cNvSpPr>
          <p:nvPr>
            <p:ph sz="quarter" idx="1"/>
          </p:nvPr>
        </p:nvSpPr>
        <p:spPr>
          <a:xfrm>
            <a:off x="304800" y="1600200"/>
            <a:ext cx="8503920" cy="4800600"/>
          </a:xfrm>
        </p:spPr>
        <p:txBody>
          <a:bodyPr>
            <a:normAutofit fontScale="92500" lnSpcReduction="20000"/>
          </a:bodyPr>
          <a:lstStyle/>
          <a:p>
            <a:r>
              <a:rPr lang="en-US" dirty="0" smtClean="0"/>
              <a:t>Christian teachers typically talk about including Biblical and theological themes in course content as “faith integration.”  This expression has had a strong and respected use in the Calvinist tradition (Cf. Abraham </a:t>
            </a:r>
            <a:r>
              <a:rPr lang="en-US" dirty="0" err="1" smtClean="0"/>
              <a:t>Kuyper</a:t>
            </a:r>
            <a:r>
              <a:rPr lang="en-US" dirty="0" smtClean="0"/>
              <a:t>).  And Lutheran education to some extent has imported it.</a:t>
            </a:r>
          </a:p>
          <a:p>
            <a:r>
              <a:rPr lang="en-US" dirty="0" smtClean="0"/>
              <a:t>The series that follows presents three models for bringing together our teaching and theological content.  The third model features a distinctly Lutheran “intersection” approach rather than integration.</a:t>
            </a:r>
          </a:p>
          <a:p>
            <a:r>
              <a:rPr lang="en-US" dirty="0" smtClean="0"/>
              <a:t>These three models yield four “modes” of practice for instruction.</a:t>
            </a:r>
          </a:p>
          <a:p>
            <a:r>
              <a:rPr lang="en-US" dirty="0" smtClean="0"/>
              <a:t>Again, what do those of us in the offices think we’re doing in the classrooms?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758952"/>
          </a:xfrm>
        </p:spPr>
        <p:txBody>
          <a:bodyPr>
            <a:normAutofit/>
          </a:bodyPr>
          <a:lstStyle/>
          <a:p>
            <a:pPr algn="l"/>
            <a:r>
              <a:rPr lang="en-US" b="1" dirty="0" smtClean="0">
                <a:solidFill>
                  <a:schemeClr val="accent1"/>
                </a:solidFill>
              </a:rPr>
              <a:t>Model 1:  The Funnel</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aphicFrame>
        <p:nvGraphicFramePr>
          <p:cNvPr id="5" name="Diagram 4"/>
          <p:cNvGraphicFramePr/>
          <p:nvPr/>
        </p:nvGraphicFramePr>
        <p:xfrm>
          <a:off x="0" y="1752600"/>
          <a:ext cx="50292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5029200" y="1066800"/>
            <a:ext cx="4114800" cy="5293757"/>
          </a:xfrm>
          <a:prstGeom prst="rect">
            <a:avLst/>
          </a:prstGeom>
          <a:noFill/>
        </p:spPr>
        <p:txBody>
          <a:bodyPr wrap="square" rtlCol="0">
            <a:spAutoFit/>
          </a:bodyPr>
          <a:lstStyle/>
          <a:p>
            <a:pPr lvl="0"/>
            <a:endParaRPr lang="en-US" dirty="0" smtClean="0"/>
          </a:p>
          <a:p>
            <a:pPr lvl="0">
              <a:buFont typeface="Wingdings" pitchFamily="2" charset="2"/>
              <a:buChar char="v"/>
            </a:pPr>
            <a:r>
              <a:rPr lang="en-US" sz="2000" dirty="0" smtClean="0"/>
              <a:t>Devotional integration focuses on prayer, devotions, and Biblical course themes to open doors and create opportunities for witness. </a:t>
            </a:r>
          </a:p>
          <a:p>
            <a:pPr lvl="0">
              <a:buFont typeface="Wingdings" pitchFamily="2" charset="2"/>
              <a:buChar char="v"/>
            </a:pPr>
            <a:r>
              <a:rPr lang="en-US" sz="2000" dirty="0" smtClean="0"/>
              <a:t>World view integration highlights various world views including Christian to compare and contrast as lenses of life and meaning.</a:t>
            </a:r>
          </a:p>
          <a:p>
            <a:pPr lvl="0">
              <a:buFont typeface="Wingdings" pitchFamily="2" charset="2"/>
              <a:buChar char="v"/>
            </a:pPr>
            <a:r>
              <a:rPr lang="en-US" sz="2000" dirty="0" smtClean="0"/>
              <a:t>Ethical integration challenges students to contrast various moral rationalities and choices as a way to distinguish the Christian life.</a:t>
            </a:r>
          </a:p>
          <a:p>
            <a:pPr>
              <a:buFont typeface="Wingdings" pitchFamily="2" charset="2"/>
              <a:buChar char="v"/>
            </a:pPr>
            <a:r>
              <a:rPr lang="en-US" sz="2000" dirty="0" smtClean="0"/>
              <a:t>As the funnel image suggests, these three kinds of integration may or may not be combined.</a:t>
            </a:r>
            <a:endParaRPr lang="en-US" dirty="0"/>
          </a:p>
        </p:txBody>
      </p:sp>
      <p:sp>
        <p:nvSpPr>
          <p:cNvPr id="6" name="TextBox 5"/>
          <p:cNvSpPr txBox="1"/>
          <p:nvPr/>
        </p:nvSpPr>
        <p:spPr>
          <a:xfrm>
            <a:off x="4114800" y="6324600"/>
            <a:ext cx="4876800" cy="369332"/>
          </a:xfrm>
          <a:prstGeom prst="rect">
            <a:avLst/>
          </a:prstGeom>
          <a:noFill/>
        </p:spPr>
        <p:txBody>
          <a:bodyPr wrap="square" rtlCol="0">
            <a:spAutoFit/>
          </a:bodyPr>
          <a:lstStyle/>
          <a:p>
            <a:r>
              <a:rPr lang="en-US" dirty="0" smtClean="0"/>
              <a:t> </a:t>
            </a:r>
            <a:r>
              <a:rPr lang="en-US" sz="1200" dirty="0" smtClean="0"/>
              <a:t>(Bernard Bull, 2012, Concordia University Wisconsin Repository)</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758952"/>
          </a:xfrm>
        </p:spPr>
        <p:txBody>
          <a:bodyPr>
            <a:normAutofit fontScale="90000"/>
          </a:bodyPr>
          <a:lstStyle/>
          <a:p>
            <a:pPr algn="l"/>
            <a:r>
              <a:rPr lang="en-US" b="1" dirty="0" smtClean="0">
                <a:solidFill>
                  <a:schemeClr val="accent1"/>
                </a:solidFill>
              </a:rPr>
              <a:t>Model 2:  </a:t>
            </a:r>
            <a:r>
              <a:rPr lang="en-US" b="1" dirty="0" err="1" smtClean="0">
                <a:solidFill>
                  <a:schemeClr val="accent1"/>
                </a:solidFill>
              </a:rPr>
              <a:t>Migliazzo’s</a:t>
            </a:r>
            <a:r>
              <a:rPr lang="en-US" b="1" dirty="0" smtClean="0">
                <a:solidFill>
                  <a:schemeClr val="accent1"/>
                </a:solidFill>
              </a:rPr>
              <a:t> Levels</a:t>
            </a:r>
            <a:br>
              <a:rPr lang="en-US" b="1" dirty="0" smtClean="0">
                <a:solidFill>
                  <a:schemeClr val="accent1"/>
                </a:solidFill>
              </a:rPr>
            </a:br>
            <a:r>
              <a:rPr lang="en-US" b="1" dirty="0" smtClean="0">
                <a:solidFill>
                  <a:schemeClr val="accent1"/>
                </a:solidFill>
              </a:rPr>
              <a:t>		of Integration</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aphicFrame>
        <p:nvGraphicFramePr>
          <p:cNvPr id="10" name="Diagram 9"/>
          <p:cNvGraphicFramePr/>
          <p:nvPr>
            <p:extLst>
              <p:ext uri="{D42A27DB-BD31-4B8C-83A1-F6EECF244321}">
                <p14:modId xmlns:p14="http://schemas.microsoft.com/office/powerpoint/2010/main" val="263314617"/>
              </p:ext>
            </p:extLst>
          </p:nvPr>
        </p:nvGraphicFramePr>
        <p:xfrm>
          <a:off x="609600" y="1676400"/>
          <a:ext cx="8001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758952"/>
          </a:xfrm>
        </p:spPr>
        <p:txBody>
          <a:bodyPr>
            <a:normAutofit fontScale="90000"/>
          </a:bodyPr>
          <a:lstStyle/>
          <a:p>
            <a:pPr algn="l"/>
            <a:r>
              <a:rPr lang="en-US" b="1" dirty="0" smtClean="0">
                <a:solidFill>
                  <a:schemeClr val="accent1"/>
                </a:solidFill>
              </a:rPr>
              <a:t>Model 2, cont:  </a:t>
            </a:r>
            <a:r>
              <a:rPr lang="en-US" b="1" dirty="0" err="1" smtClean="0">
                <a:solidFill>
                  <a:schemeClr val="accent1"/>
                </a:solidFill>
              </a:rPr>
              <a:t>Migliazzo’s</a:t>
            </a:r>
            <a:r>
              <a:rPr lang="en-US" b="1" dirty="0" smtClean="0">
                <a:solidFill>
                  <a:schemeClr val="accent1"/>
                </a:solidFill>
              </a:rPr>
              <a:t> Levels</a:t>
            </a:r>
            <a:br>
              <a:rPr lang="en-US" b="1" dirty="0" smtClean="0">
                <a:solidFill>
                  <a:schemeClr val="accent1"/>
                </a:solidFill>
              </a:rPr>
            </a:br>
            <a:r>
              <a:rPr lang="en-US" b="1" dirty="0" smtClean="0">
                <a:solidFill>
                  <a:schemeClr val="accent1"/>
                </a:solidFill>
              </a:rPr>
              <a:t>			  of Integration</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8" name="TextBox 7"/>
          <p:cNvSpPr txBox="1"/>
          <p:nvPr/>
        </p:nvSpPr>
        <p:spPr>
          <a:xfrm>
            <a:off x="152400" y="1524000"/>
            <a:ext cx="2971800" cy="2585323"/>
          </a:xfrm>
          <a:prstGeom prst="rect">
            <a:avLst/>
          </a:prstGeom>
          <a:noFill/>
        </p:spPr>
        <p:txBody>
          <a:bodyPr wrap="square" rtlCol="0">
            <a:spAutoFit/>
          </a:bodyPr>
          <a:lstStyle/>
          <a:p>
            <a:pPr marL="342900" indent="-342900">
              <a:buAutoNum type="arabicPeriod"/>
            </a:pPr>
            <a:r>
              <a:rPr lang="en-US" b="1" dirty="0" smtClean="0"/>
              <a:t>Role Model Integration</a:t>
            </a:r>
          </a:p>
          <a:p>
            <a:pPr lvl="1">
              <a:buFont typeface="Wingdings" pitchFamily="2" charset="2"/>
              <a:buChar char="§"/>
            </a:pPr>
            <a:r>
              <a:rPr lang="en-US" dirty="0" smtClean="0"/>
              <a:t>  focuses on discipline         content and teaching excellence</a:t>
            </a:r>
            <a:endParaRPr lang="en-US" sz="1400" dirty="0" smtClean="0"/>
          </a:p>
          <a:p>
            <a:pPr lvl="1">
              <a:buFont typeface="Wingdings" pitchFamily="2" charset="2"/>
              <a:buChar char="§"/>
            </a:pPr>
            <a:r>
              <a:rPr lang="en-US" dirty="0" smtClean="0"/>
              <a:t>  attention-getting</a:t>
            </a:r>
            <a:endParaRPr lang="en-US" sz="1400" dirty="0" smtClean="0"/>
          </a:p>
          <a:p>
            <a:pPr lvl="1">
              <a:buFont typeface="Wingdings" pitchFamily="2" charset="2"/>
              <a:buChar char="§"/>
            </a:pPr>
            <a:r>
              <a:rPr lang="en-US" dirty="0" smtClean="0"/>
              <a:t>  student-initiated inquiry about faith</a:t>
            </a:r>
            <a:endParaRPr lang="en-US" sz="1400" dirty="0" smtClean="0"/>
          </a:p>
          <a:p>
            <a:pPr lvl="1">
              <a:buFont typeface="Wingdings" pitchFamily="2" charset="2"/>
              <a:buChar char="§"/>
            </a:pPr>
            <a:r>
              <a:rPr lang="en-US" dirty="0" smtClean="0"/>
              <a:t>  personal testimony</a:t>
            </a:r>
            <a:endParaRPr lang="en-US" dirty="0"/>
          </a:p>
        </p:txBody>
      </p:sp>
      <p:sp>
        <p:nvSpPr>
          <p:cNvPr id="9" name="TextBox 8"/>
          <p:cNvSpPr txBox="1"/>
          <p:nvPr/>
        </p:nvSpPr>
        <p:spPr>
          <a:xfrm>
            <a:off x="-304800" y="4267200"/>
            <a:ext cx="3733800" cy="2031325"/>
          </a:xfrm>
          <a:prstGeom prst="rect">
            <a:avLst/>
          </a:prstGeom>
          <a:noFill/>
        </p:spPr>
        <p:txBody>
          <a:bodyPr wrap="square" rtlCol="0">
            <a:spAutoFit/>
          </a:bodyPr>
          <a:lstStyle/>
          <a:p>
            <a:pPr lvl="1"/>
            <a:r>
              <a:rPr lang="en-US" b="1" dirty="0" smtClean="0"/>
              <a:t>2.  Multi-Dimensional</a:t>
            </a:r>
            <a:br>
              <a:rPr lang="en-US" b="1" dirty="0" smtClean="0"/>
            </a:br>
            <a:r>
              <a:rPr lang="en-US" b="1" dirty="0" smtClean="0"/>
              <a:t>      Integration</a:t>
            </a:r>
          </a:p>
          <a:p>
            <a:pPr lvl="2">
              <a:buFont typeface="Wingdings" pitchFamily="2" charset="2"/>
              <a:buChar char="§"/>
            </a:pPr>
            <a:r>
              <a:rPr lang="en-US" dirty="0" smtClean="0"/>
              <a:t>  identifies world views</a:t>
            </a:r>
          </a:p>
          <a:p>
            <a:pPr lvl="2">
              <a:buFont typeface="Wingdings" pitchFamily="2" charset="2"/>
              <a:buChar char="§"/>
            </a:pPr>
            <a:r>
              <a:rPr lang="en-US" dirty="0" smtClean="0"/>
              <a:t>  compares/contrasts ideologies</a:t>
            </a:r>
          </a:p>
          <a:p>
            <a:pPr lvl="2">
              <a:buFont typeface="Wingdings" pitchFamily="2" charset="2"/>
              <a:buChar char="§"/>
            </a:pPr>
            <a:r>
              <a:rPr lang="en-US" dirty="0" smtClean="0"/>
              <a:t>  includes some biblical frame of ref for reality</a:t>
            </a:r>
          </a:p>
        </p:txBody>
      </p:sp>
      <p:sp>
        <p:nvSpPr>
          <p:cNvPr id="12" name="TextBox 11"/>
          <p:cNvSpPr txBox="1"/>
          <p:nvPr/>
        </p:nvSpPr>
        <p:spPr>
          <a:xfrm>
            <a:off x="3048000" y="1524000"/>
            <a:ext cx="5943600" cy="2862322"/>
          </a:xfrm>
          <a:prstGeom prst="rect">
            <a:avLst/>
          </a:prstGeom>
          <a:noFill/>
        </p:spPr>
        <p:txBody>
          <a:bodyPr wrap="square" rtlCol="0">
            <a:spAutoFit/>
          </a:bodyPr>
          <a:lstStyle/>
          <a:p>
            <a:pPr lvl="1"/>
            <a:r>
              <a:rPr lang="en-US" b="1" dirty="0" smtClean="0"/>
              <a:t>3.  Values Integration</a:t>
            </a:r>
          </a:p>
          <a:p>
            <a:pPr lvl="2">
              <a:buFont typeface="Wingdings" pitchFamily="2" charset="2"/>
              <a:buChar char="§"/>
            </a:pPr>
            <a:r>
              <a:rPr lang="en-US" dirty="0" smtClean="0"/>
              <a:t>  actively examines and critiques underlying world view assumptions</a:t>
            </a:r>
            <a:endParaRPr lang="en-US" sz="1400" dirty="0" smtClean="0"/>
          </a:p>
          <a:p>
            <a:pPr lvl="2">
              <a:buFont typeface="Wingdings" pitchFamily="2" charset="2"/>
              <a:buChar char="§"/>
            </a:pPr>
            <a:r>
              <a:rPr lang="en-US" dirty="0" smtClean="0"/>
              <a:t>  moves to the ethical, moral, philosophical, and spiritual presuppositions</a:t>
            </a:r>
            <a:endParaRPr lang="en-US" sz="1400" dirty="0" smtClean="0"/>
          </a:p>
          <a:p>
            <a:pPr lvl="2">
              <a:buFont typeface="Wingdings" pitchFamily="2" charset="2"/>
              <a:buChar char="§"/>
            </a:pPr>
            <a:r>
              <a:rPr lang="en-US" dirty="0" smtClean="0"/>
              <a:t>  students become actively involved in the exploration</a:t>
            </a:r>
            <a:endParaRPr lang="en-US" sz="1400" dirty="0" smtClean="0"/>
          </a:p>
          <a:p>
            <a:pPr lvl="2">
              <a:buFont typeface="Wingdings" pitchFamily="2" charset="2"/>
              <a:buChar char="§"/>
            </a:pPr>
            <a:r>
              <a:rPr lang="en-US" dirty="0" smtClean="0"/>
              <a:t>  uses supplementary readings, summary sheets, small group work, student disputation</a:t>
            </a:r>
            <a:endParaRPr lang="en-US" sz="1400" dirty="0" smtClean="0"/>
          </a:p>
          <a:p>
            <a:pPr lvl="2">
              <a:buFont typeface="Wingdings" pitchFamily="2" charset="2"/>
              <a:buChar char="§"/>
            </a:pPr>
            <a:r>
              <a:rPr lang="en-US" dirty="0" smtClean="0"/>
              <a:t>stops short of applying distinct biblical themes</a:t>
            </a:r>
            <a:endParaRPr lang="en-US" dirty="0"/>
          </a:p>
        </p:txBody>
      </p:sp>
      <p:sp>
        <p:nvSpPr>
          <p:cNvPr id="13" name="TextBox 12"/>
          <p:cNvSpPr txBox="1"/>
          <p:nvPr/>
        </p:nvSpPr>
        <p:spPr>
          <a:xfrm>
            <a:off x="3429000" y="4343400"/>
            <a:ext cx="4953000" cy="2308324"/>
          </a:xfrm>
          <a:prstGeom prst="rect">
            <a:avLst/>
          </a:prstGeom>
          <a:noFill/>
        </p:spPr>
        <p:txBody>
          <a:bodyPr wrap="square" rtlCol="0">
            <a:spAutoFit/>
          </a:bodyPr>
          <a:lstStyle/>
          <a:p>
            <a:pPr lvl="0"/>
            <a:r>
              <a:rPr lang="en-US" b="1" dirty="0" smtClean="0"/>
              <a:t>4.   Synthetic Integration</a:t>
            </a:r>
          </a:p>
          <a:p>
            <a:pPr lvl="1">
              <a:buFont typeface="Wingdings" pitchFamily="2" charset="2"/>
              <a:buChar char="§"/>
            </a:pPr>
            <a:r>
              <a:rPr lang="en-US" dirty="0" smtClean="0"/>
              <a:t>  compares the discipline’s paradigm with historical Christian thinkers and themes</a:t>
            </a:r>
          </a:p>
          <a:p>
            <a:pPr lvl="1">
              <a:buFont typeface="Wingdings" pitchFamily="2" charset="2"/>
              <a:buChar char="§"/>
            </a:pPr>
            <a:r>
              <a:rPr lang="en-US" dirty="0" smtClean="0"/>
              <a:t>  examines the discipline’s epistemology and sources of authority</a:t>
            </a:r>
          </a:p>
          <a:p>
            <a:pPr lvl="1">
              <a:buFont typeface="Wingdings" pitchFamily="2" charset="2"/>
              <a:buChar char="§"/>
            </a:pPr>
            <a:r>
              <a:rPr lang="en-US" dirty="0" smtClean="0"/>
              <a:t>  presents a coherent spiritual tradition and ethos for scrutiny and challenge</a:t>
            </a:r>
            <a:br>
              <a:rPr lang="en-US" dirty="0" smtClean="0"/>
            </a:br>
            <a:endParaRPr lang="en-US" dirty="0"/>
          </a:p>
        </p:txBody>
      </p:sp>
      <p:sp>
        <p:nvSpPr>
          <p:cNvPr id="10" name="TextBox 9"/>
          <p:cNvSpPr txBox="1"/>
          <p:nvPr/>
        </p:nvSpPr>
        <p:spPr>
          <a:xfrm>
            <a:off x="6705600" y="6400800"/>
            <a:ext cx="1866217" cy="276999"/>
          </a:xfrm>
          <a:prstGeom prst="rect">
            <a:avLst/>
          </a:prstGeom>
          <a:noFill/>
        </p:spPr>
        <p:txBody>
          <a:bodyPr wrap="none" rtlCol="0">
            <a:spAutoFit/>
          </a:bodyPr>
          <a:lstStyle/>
          <a:p>
            <a:r>
              <a:rPr lang="en-US" sz="1200" dirty="0" smtClean="0"/>
              <a:t>(</a:t>
            </a:r>
            <a:r>
              <a:rPr lang="en-US" sz="1200" dirty="0" err="1" smtClean="0"/>
              <a:t>Migliazzo</a:t>
            </a:r>
            <a:r>
              <a:rPr lang="en-US" sz="1200" dirty="0" smtClean="0"/>
              <a:t>, 2002, p. 317)</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758952"/>
          </a:xfrm>
        </p:spPr>
        <p:txBody>
          <a:bodyPr>
            <a:normAutofit fontScale="90000"/>
          </a:bodyPr>
          <a:lstStyle/>
          <a:p>
            <a:pPr algn="l"/>
            <a:r>
              <a:rPr lang="en-US" b="1" dirty="0" smtClean="0">
                <a:solidFill>
                  <a:schemeClr val="accent1"/>
                </a:solidFill>
              </a:rPr>
              <a:t>Model 3:  A Two Kingdoms</a:t>
            </a:r>
            <a:br>
              <a:rPr lang="en-US" b="1" dirty="0" smtClean="0">
                <a:solidFill>
                  <a:schemeClr val="accent1"/>
                </a:solidFill>
              </a:rPr>
            </a:br>
            <a:r>
              <a:rPr lang="en-US" b="1" dirty="0" smtClean="0">
                <a:solidFill>
                  <a:schemeClr val="accent1"/>
                </a:solidFill>
              </a:rPr>
              <a:t>Intersection Approach</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pSp>
        <p:nvGrpSpPr>
          <p:cNvPr id="1026" name="Group 2"/>
          <p:cNvGrpSpPr>
            <a:grpSpLocks/>
          </p:cNvGrpSpPr>
          <p:nvPr/>
        </p:nvGrpSpPr>
        <p:grpSpPr bwMode="auto">
          <a:xfrm>
            <a:off x="457200" y="1371600"/>
            <a:ext cx="8237537" cy="1633538"/>
            <a:chOff x="708" y="1225"/>
            <a:chExt cx="14532" cy="3627"/>
          </a:xfrm>
        </p:grpSpPr>
        <p:sp>
          <p:nvSpPr>
            <p:cNvPr id="1027" name="AutoShape 3"/>
            <p:cNvSpPr>
              <a:spLocks noChangeArrowheads="1"/>
            </p:cNvSpPr>
            <p:nvPr/>
          </p:nvSpPr>
          <p:spPr bwMode="auto">
            <a:xfrm>
              <a:off x="708" y="1225"/>
              <a:ext cx="14532" cy="2319"/>
            </a:xfrm>
            <a:prstGeom prst="rightArrow">
              <a:avLst>
                <a:gd name="adj1" fmla="val 54639"/>
                <a:gd name="adj2" fmla="val 49378"/>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028" name="Text Box 4" descr="25%"/>
            <p:cNvSpPr txBox="1">
              <a:spLocks noChangeArrowheads="1"/>
            </p:cNvSpPr>
            <p:nvPr/>
          </p:nvSpPr>
          <p:spPr bwMode="auto">
            <a:xfrm>
              <a:off x="836" y="1901"/>
              <a:ext cx="6338" cy="678"/>
            </a:xfrm>
            <a:prstGeom prst="rect">
              <a:avLst/>
            </a:prstGeom>
            <a:pattFill prst="pct25">
              <a:fgClr>
                <a:srgbClr val="8064A2"/>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God’s Right-Hand Kingdom of Grace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29" name="Group 5"/>
            <p:cNvGrpSpPr>
              <a:grpSpLocks/>
            </p:cNvGrpSpPr>
            <p:nvPr/>
          </p:nvGrpSpPr>
          <p:grpSpPr bwMode="auto">
            <a:xfrm>
              <a:off x="836" y="3768"/>
              <a:ext cx="13895" cy="1084"/>
              <a:chOff x="836" y="3768"/>
              <a:chExt cx="13895" cy="1084"/>
            </a:xfrm>
          </p:grpSpPr>
          <p:sp>
            <p:nvSpPr>
              <p:cNvPr id="1030" name="AutoShape 6"/>
              <p:cNvSpPr>
                <a:spLocks noChangeArrowheads="1"/>
              </p:cNvSpPr>
              <p:nvPr/>
            </p:nvSpPr>
            <p:spPr bwMode="auto">
              <a:xfrm>
                <a:off x="836" y="3768"/>
                <a:ext cx="13895" cy="1084"/>
              </a:xfrm>
              <a:prstGeom prst="rightArrow">
                <a:avLst>
                  <a:gd name="adj1" fmla="val 53324"/>
                  <a:gd name="adj2" fmla="val 99045"/>
                </a:avLst>
              </a:prstGeom>
              <a:gradFill rotWithShape="1">
                <a:gsLst>
                  <a:gs pos="0">
                    <a:srgbClr val="FFFFFF"/>
                  </a:gs>
                  <a:gs pos="100000">
                    <a:srgbClr val="8064A2"/>
                  </a:gs>
                </a:gsLst>
                <a:lin ang="0" scaled="1"/>
              </a:gradFill>
              <a:ln w="38100" cap="rnd">
                <a:solidFill>
                  <a:srgbClr val="000000"/>
                </a:solidFill>
                <a:prstDash val="sysDot"/>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031" name="Text Box 7"/>
              <p:cNvSpPr txBox="1">
                <a:spLocks noChangeArrowheads="1"/>
              </p:cNvSpPr>
              <p:nvPr/>
            </p:nvSpPr>
            <p:spPr bwMode="auto">
              <a:xfrm>
                <a:off x="856" y="4101"/>
                <a:ext cx="5686" cy="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God’s     Left-Hand Kingdom of Creation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2" name="Freeform 8"/>
            <p:cNvSpPr>
              <a:spLocks/>
            </p:cNvSpPr>
            <p:nvPr/>
          </p:nvSpPr>
          <p:spPr bwMode="auto">
            <a:xfrm>
              <a:off x="1447"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p:cNvSpPr>
            <p:nvPr/>
          </p:nvSpPr>
          <p:spPr bwMode="auto">
            <a:xfrm>
              <a:off x="5259"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8325"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10588"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6" name="Freeform 12"/>
            <p:cNvSpPr>
              <a:spLocks/>
            </p:cNvSpPr>
            <p:nvPr/>
          </p:nvSpPr>
          <p:spPr bwMode="auto">
            <a:xfrm>
              <a:off x="11960"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grpSp>
      <p:sp>
        <p:nvSpPr>
          <p:cNvPr id="19" name="TextBox 18"/>
          <p:cNvSpPr txBox="1"/>
          <p:nvPr/>
        </p:nvSpPr>
        <p:spPr>
          <a:xfrm>
            <a:off x="152400" y="3048000"/>
            <a:ext cx="8763000" cy="3323987"/>
          </a:xfrm>
          <a:prstGeom prst="rect">
            <a:avLst/>
          </a:prstGeom>
          <a:noFill/>
        </p:spPr>
        <p:txBody>
          <a:bodyPr wrap="square" rtlCol="0">
            <a:spAutoFit/>
          </a:bodyPr>
          <a:lstStyle/>
          <a:p>
            <a:pPr indent="-274320">
              <a:spcAft>
                <a:spcPts val="600"/>
              </a:spcAft>
            </a:pPr>
            <a:r>
              <a:rPr lang="en-US" sz="1900" dirty="0" smtClean="0"/>
              <a:t>“Intersections” are selected opportunities where</a:t>
            </a:r>
          </a:p>
          <a:p>
            <a:pPr lvl="1" indent="-274320">
              <a:spcAft>
                <a:spcPts val="600"/>
              </a:spcAft>
              <a:buFont typeface="Wingdings" pitchFamily="2" charset="2"/>
              <a:buChar char="§"/>
            </a:pPr>
            <a:r>
              <a:rPr lang="en-US" sz="1900" dirty="0" smtClean="0"/>
              <a:t>course content intersects with Reformation and other Biblical themes</a:t>
            </a:r>
          </a:p>
          <a:p>
            <a:pPr lvl="1" indent="-274320">
              <a:spcAft>
                <a:spcPts val="600"/>
              </a:spcAft>
              <a:buFont typeface="Wingdings" pitchFamily="2" charset="2"/>
              <a:buChar char="§"/>
            </a:pPr>
            <a:r>
              <a:rPr lang="en-US" sz="1900" dirty="0" smtClean="0"/>
              <a:t>speech acts serve as efficacious promises, words of hope, indicators of grace, </a:t>
            </a:r>
            <a:r>
              <a:rPr lang="en-US" sz="1900" smtClean="0"/>
              <a:t>etc. </a:t>
            </a:r>
            <a:r>
              <a:rPr lang="en-US" sz="1900" dirty="0" smtClean="0"/>
              <a:t>intersect with student receptiveness, drawing the student toward the right-hand kingdom.</a:t>
            </a:r>
          </a:p>
          <a:p>
            <a:pPr lvl="1" indent="-274320">
              <a:spcAft>
                <a:spcPts val="600"/>
              </a:spcAft>
              <a:buFont typeface="Wingdings" pitchFamily="2" charset="2"/>
              <a:buChar char="§"/>
            </a:pPr>
            <a:r>
              <a:rPr lang="en-US" sz="1900" dirty="0" smtClean="0"/>
              <a:t>community events, practices, and incidents in harmony or tension with God’s word of Law or of Gospel can function as “spiritually loaded incidents.”</a:t>
            </a:r>
          </a:p>
          <a:p>
            <a:pPr lvl="1" indent="-274320">
              <a:spcAft>
                <a:spcPts val="600"/>
              </a:spcAft>
              <a:buFont typeface="Wingdings" pitchFamily="2" charset="2"/>
              <a:buChar char="§"/>
            </a:pPr>
            <a:r>
              <a:rPr lang="en-US" sz="1900" dirty="0" smtClean="0"/>
              <a:t>a decision or action (individual or community) publicly alerts us to the</a:t>
            </a:r>
            <a:br>
              <a:rPr lang="en-US" sz="1900" dirty="0" smtClean="0"/>
            </a:br>
            <a:r>
              <a:rPr lang="en-US" sz="1900" dirty="0" smtClean="0"/>
              <a:t>distinction and tension between the two kingdoms—sometimes costly.</a:t>
            </a:r>
            <a:endParaRPr lang="en-US" sz="1900" dirty="0"/>
          </a:p>
        </p:txBody>
      </p:sp>
      <p:sp>
        <p:nvSpPr>
          <p:cNvPr id="16" name="TextBox 15"/>
          <p:cNvSpPr txBox="1"/>
          <p:nvPr/>
        </p:nvSpPr>
        <p:spPr>
          <a:xfrm>
            <a:off x="5181600" y="6400800"/>
            <a:ext cx="3629520" cy="276999"/>
          </a:xfrm>
          <a:prstGeom prst="rect">
            <a:avLst/>
          </a:prstGeom>
          <a:noFill/>
        </p:spPr>
        <p:txBody>
          <a:bodyPr wrap="none" rtlCol="0">
            <a:spAutoFit/>
          </a:bodyPr>
          <a:lstStyle/>
          <a:p>
            <a:r>
              <a:rPr lang="en-US" sz="1200" dirty="0" smtClean="0"/>
              <a:t>(Moulds, 2014, http://wp.cune.edu/twokingdoms)</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758952"/>
          </a:xfrm>
        </p:spPr>
        <p:txBody>
          <a:bodyPr>
            <a:normAutofit fontScale="90000"/>
          </a:bodyPr>
          <a:lstStyle/>
          <a:p>
            <a:pPr algn="l"/>
            <a:r>
              <a:rPr lang="en-US" b="1" dirty="0" smtClean="0">
                <a:solidFill>
                  <a:schemeClr val="accent1"/>
                </a:solidFill>
              </a:rPr>
              <a:t>Model 3, cont:  A Two Kingdoms</a:t>
            </a:r>
            <a:br>
              <a:rPr lang="en-US" b="1" dirty="0" smtClean="0">
                <a:solidFill>
                  <a:schemeClr val="accent1"/>
                </a:solidFill>
              </a:rPr>
            </a:br>
            <a:r>
              <a:rPr lang="en-US" b="1" dirty="0" smtClean="0">
                <a:solidFill>
                  <a:schemeClr val="accent1"/>
                </a:solidFill>
              </a:rPr>
              <a:t>Intersection Approach</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pSp>
        <p:nvGrpSpPr>
          <p:cNvPr id="3" name="Group 2"/>
          <p:cNvGrpSpPr>
            <a:grpSpLocks/>
          </p:cNvGrpSpPr>
          <p:nvPr/>
        </p:nvGrpSpPr>
        <p:grpSpPr bwMode="auto">
          <a:xfrm>
            <a:off x="990600" y="1295400"/>
            <a:ext cx="7094537" cy="1143000"/>
            <a:chOff x="708" y="1225"/>
            <a:chExt cx="14532" cy="3627"/>
          </a:xfrm>
        </p:grpSpPr>
        <p:sp>
          <p:nvSpPr>
            <p:cNvPr id="1027" name="AutoShape 3"/>
            <p:cNvSpPr>
              <a:spLocks noChangeArrowheads="1"/>
            </p:cNvSpPr>
            <p:nvPr/>
          </p:nvSpPr>
          <p:spPr bwMode="auto">
            <a:xfrm>
              <a:off x="708" y="1225"/>
              <a:ext cx="14532" cy="2319"/>
            </a:xfrm>
            <a:prstGeom prst="rightArrow">
              <a:avLst>
                <a:gd name="adj1" fmla="val 54639"/>
                <a:gd name="adj2" fmla="val 49378"/>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028" name="Text Box 4" descr="25%"/>
            <p:cNvSpPr txBox="1">
              <a:spLocks noChangeArrowheads="1"/>
            </p:cNvSpPr>
            <p:nvPr/>
          </p:nvSpPr>
          <p:spPr bwMode="auto">
            <a:xfrm>
              <a:off x="836" y="1825"/>
              <a:ext cx="7364" cy="1062"/>
            </a:xfrm>
            <a:prstGeom prst="rect">
              <a:avLst/>
            </a:prstGeom>
            <a:pattFill prst="pct25">
              <a:fgClr>
                <a:srgbClr val="8064A2"/>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God’s Right-Hand Kingdom of Grace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5"/>
            <p:cNvGrpSpPr>
              <a:grpSpLocks/>
            </p:cNvGrpSpPr>
            <p:nvPr/>
          </p:nvGrpSpPr>
          <p:grpSpPr bwMode="auto">
            <a:xfrm>
              <a:off x="836" y="3768"/>
              <a:ext cx="13895" cy="1084"/>
              <a:chOff x="836" y="3768"/>
              <a:chExt cx="13895" cy="1084"/>
            </a:xfrm>
          </p:grpSpPr>
          <p:sp>
            <p:nvSpPr>
              <p:cNvPr id="1030" name="AutoShape 6"/>
              <p:cNvSpPr>
                <a:spLocks noChangeArrowheads="1"/>
              </p:cNvSpPr>
              <p:nvPr/>
            </p:nvSpPr>
            <p:spPr bwMode="auto">
              <a:xfrm>
                <a:off x="836" y="3768"/>
                <a:ext cx="13895" cy="1084"/>
              </a:xfrm>
              <a:prstGeom prst="rightArrow">
                <a:avLst>
                  <a:gd name="adj1" fmla="val 53324"/>
                  <a:gd name="adj2" fmla="val 99045"/>
                </a:avLst>
              </a:prstGeom>
              <a:gradFill rotWithShape="1">
                <a:gsLst>
                  <a:gs pos="0">
                    <a:srgbClr val="FFFFFF"/>
                  </a:gs>
                  <a:gs pos="100000">
                    <a:srgbClr val="8064A2"/>
                  </a:gs>
                </a:gsLst>
                <a:lin ang="0" scaled="1"/>
              </a:gradFill>
              <a:ln w="38100" cap="rnd">
                <a:solidFill>
                  <a:srgbClr val="000000"/>
                </a:solidFill>
                <a:prstDash val="sysDot"/>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031" name="Text Box 7"/>
              <p:cNvSpPr txBox="1">
                <a:spLocks noChangeArrowheads="1"/>
              </p:cNvSpPr>
              <p:nvPr/>
            </p:nvSpPr>
            <p:spPr bwMode="auto">
              <a:xfrm>
                <a:off x="937" y="4310"/>
                <a:ext cx="6407" cy="48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God’s  Left-Hand Kingdom of Creation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2" name="Freeform 8"/>
            <p:cNvSpPr>
              <a:spLocks/>
            </p:cNvSpPr>
            <p:nvPr/>
          </p:nvSpPr>
          <p:spPr bwMode="auto">
            <a:xfrm>
              <a:off x="1447"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p:cNvSpPr>
            <p:nvPr/>
          </p:nvSpPr>
          <p:spPr bwMode="auto">
            <a:xfrm>
              <a:off x="5259"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8325"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10588"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sp>
          <p:nvSpPr>
            <p:cNvPr id="1036" name="Freeform 12"/>
            <p:cNvSpPr>
              <a:spLocks/>
            </p:cNvSpPr>
            <p:nvPr/>
          </p:nvSpPr>
          <p:spPr bwMode="auto">
            <a:xfrm>
              <a:off x="11960" y="2887"/>
              <a:ext cx="945" cy="1292"/>
            </a:xfrm>
            <a:custGeom>
              <a:avLst/>
              <a:gdLst/>
              <a:ahLst/>
              <a:cxnLst>
                <a:cxn ang="0">
                  <a:pos x="0" y="0"/>
                </a:cxn>
                <a:cxn ang="0">
                  <a:pos x="510" y="1139"/>
                </a:cxn>
                <a:cxn ang="0">
                  <a:pos x="945" y="0"/>
                </a:cxn>
              </a:cxnLst>
              <a:rect l="0" t="0" r="r" b="b"/>
              <a:pathLst>
                <a:path w="945" h="1139">
                  <a:moveTo>
                    <a:pt x="0" y="0"/>
                  </a:moveTo>
                  <a:cubicBezTo>
                    <a:pt x="176" y="569"/>
                    <a:pt x="353" y="1139"/>
                    <a:pt x="510" y="1139"/>
                  </a:cubicBezTo>
                  <a:cubicBezTo>
                    <a:pt x="667" y="1139"/>
                    <a:pt x="873" y="190"/>
                    <a:pt x="945" y="0"/>
                  </a:cubicBezTo>
                </a:path>
              </a:pathLst>
            </a:custGeom>
            <a:noFill/>
            <a:ln w="152400">
              <a:solidFill>
                <a:srgbClr val="8064A2"/>
              </a:solidFill>
              <a:round/>
              <a:headEnd/>
              <a:tailEnd type="stealth" w="med" len="med"/>
            </a:ln>
          </p:spPr>
          <p:txBody>
            <a:bodyPr vert="horz" wrap="square" lIns="91440" tIns="45720" rIns="91440" bIns="45720" numCol="1" anchor="t" anchorCtr="0" compatLnSpc="1">
              <a:prstTxWarp prst="textNoShape">
                <a:avLst/>
              </a:prstTxWarp>
            </a:bodyPr>
            <a:lstStyle/>
            <a:p>
              <a:endParaRPr lang="en-US"/>
            </a:p>
          </p:txBody>
        </p:sp>
      </p:grpSp>
      <p:sp>
        <p:nvSpPr>
          <p:cNvPr id="19" name="TextBox 18"/>
          <p:cNvSpPr txBox="1"/>
          <p:nvPr/>
        </p:nvSpPr>
        <p:spPr>
          <a:xfrm>
            <a:off x="152400" y="2590800"/>
            <a:ext cx="8763000" cy="3949799"/>
          </a:xfrm>
          <a:prstGeom prst="rect">
            <a:avLst/>
          </a:prstGeom>
          <a:noFill/>
        </p:spPr>
        <p:txBody>
          <a:bodyPr wrap="square" rtlCol="0">
            <a:spAutoFit/>
          </a:bodyPr>
          <a:lstStyle/>
          <a:p>
            <a:pPr indent="-274320">
              <a:spcAft>
                <a:spcPts val="300"/>
              </a:spcAft>
            </a:pPr>
            <a:r>
              <a:rPr lang="en-US" dirty="0" smtClean="0"/>
              <a:t>Some discussion, keeping in mind that this is not a mandate or “system”:</a:t>
            </a:r>
          </a:p>
          <a:p>
            <a:pPr lvl="1" indent="-274320">
              <a:spcAft>
                <a:spcPts val="300"/>
              </a:spcAft>
              <a:buFont typeface="Wingdings" pitchFamily="2" charset="2"/>
              <a:buChar char="Ø"/>
            </a:pPr>
            <a:r>
              <a:rPr lang="en-US" dirty="0" smtClean="0"/>
              <a:t>God’s right hand intersecting, permeating, penetrating, infusing, infecting, invading, intruding on the left-hand.</a:t>
            </a:r>
          </a:p>
          <a:p>
            <a:pPr lvl="1" indent="-274320">
              <a:spcAft>
                <a:spcPts val="300"/>
              </a:spcAft>
              <a:buFont typeface="Wingdings" pitchFamily="2" charset="2"/>
              <a:buChar char="Ø"/>
            </a:pPr>
            <a:r>
              <a:rPr lang="en-US" dirty="0" smtClean="0"/>
              <a:t>The conventional (our “proper” or usual mode) disrupted by the peculiar.  Most of the time, we operate conventionally.  But…</a:t>
            </a:r>
          </a:p>
          <a:p>
            <a:pPr lvl="1" indent="-274320">
              <a:spcAft>
                <a:spcPts val="300"/>
              </a:spcAft>
              <a:buFont typeface="Wingdings" pitchFamily="2" charset="2"/>
              <a:buChar char="Ø"/>
            </a:pPr>
            <a:r>
              <a:rPr lang="en-US" dirty="0" smtClean="0"/>
              <a:t>Opportunistic: seizes or sets up instances where students and community can re-assess their motivation, direction, and relationship with God and with the world using Biblical themes and the Reformation insights with an emphasis on the Gospel.</a:t>
            </a:r>
          </a:p>
          <a:p>
            <a:pPr lvl="1" indent="-274320">
              <a:spcAft>
                <a:spcPts val="300"/>
              </a:spcAft>
              <a:buFont typeface="Wingdings" pitchFamily="2" charset="2"/>
              <a:buChar char="Ø"/>
            </a:pPr>
            <a:r>
              <a:rPr lang="en-US" dirty="0" smtClean="0"/>
              <a:t>Apart from the Gospel, all our other sources direct us only to the form of this present world (</a:t>
            </a:r>
            <a:r>
              <a:rPr lang="en-US" dirty="0" err="1" smtClean="0"/>
              <a:t>cf</a:t>
            </a:r>
            <a:r>
              <a:rPr lang="en-US" dirty="0" smtClean="0"/>
              <a:t> 1 </a:t>
            </a:r>
            <a:r>
              <a:rPr lang="en-US" dirty="0" err="1" smtClean="0"/>
              <a:t>Cor</a:t>
            </a:r>
            <a:r>
              <a:rPr lang="en-US" dirty="0" smtClean="0"/>
              <a:t> 7:29-31).</a:t>
            </a:r>
          </a:p>
          <a:p>
            <a:pPr lvl="1" indent="-274320">
              <a:spcAft>
                <a:spcPts val="300"/>
              </a:spcAft>
              <a:buFont typeface="Wingdings" pitchFamily="2" charset="2"/>
              <a:buChar char="Ø"/>
            </a:pPr>
            <a:r>
              <a:rPr lang="en-US" dirty="0" smtClean="0"/>
              <a:t>No domain—public, private, scientific, cultural, commercial, personal, communal—is exempt from the reach of God’s right hand.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accent1"/>
                </a:solidFill>
              </a:rPr>
              <a:t>So what do you think?</a:t>
            </a:r>
            <a:endParaRPr lang="en-US" sz="3600" b="1" dirty="0">
              <a:solidFill>
                <a:schemeClr val="accent1"/>
              </a:solidFill>
            </a:endParaRPr>
          </a:p>
        </p:txBody>
      </p:sp>
      <p:sp>
        <p:nvSpPr>
          <p:cNvPr id="7" name="Content Placeholder 6"/>
          <p:cNvSpPr>
            <a:spLocks noGrp="1"/>
          </p:cNvSpPr>
          <p:nvPr>
            <p:ph sz="quarter" idx="1"/>
          </p:nvPr>
        </p:nvSpPr>
        <p:spPr>
          <a:xfrm>
            <a:off x="304800" y="1600200"/>
            <a:ext cx="8503920" cy="4572000"/>
          </a:xfrm>
        </p:spPr>
        <p:txBody>
          <a:bodyPr>
            <a:normAutofit lnSpcReduction="10000"/>
          </a:bodyPr>
          <a:lstStyle/>
          <a:p>
            <a:r>
              <a:rPr lang="en-US" b="1" dirty="0" smtClean="0"/>
              <a:t>Table Talk: </a:t>
            </a:r>
            <a:r>
              <a:rPr lang="en-US" dirty="0" smtClean="0"/>
              <a:t>assess and critique these three methods and their variations.</a:t>
            </a:r>
          </a:p>
          <a:p>
            <a:r>
              <a:rPr lang="en-US" dirty="0" smtClean="0"/>
              <a:t>Do any of these “work”?</a:t>
            </a:r>
          </a:p>
          <a:p>
            <a:r>
              <a:rPr lang="en-US" dirty="0" smtClean="0"/>
              <a:t>Where might the various Reformation insights about the Gospel fit in?</a:t>
            </a:r>
          </a:p>
          <a:p>
            <a:r>
              <a:rPr lang="en-US" dirty="0" smtClean="0"/>
              <a:t>Does one model or approach fit your discipline or area of service better than the others?</a:t>
            </a:r>
          </a:p>
          <a:p>
            <a:r>
              <a:rPr lang="en-US" dirty="0" smtClean="0"/>
              <a:t>Is the proposed difference between “intersect” and “integrate” valid?</a:t>
            </a:r>
          </a:p>
          <a:p>
            <a:r>
              <a:rPr lang="en-US" dirty="0" smtClean="0"/>
              <a:t>_________________</a:t>
            </a:r>
          </a:p>
          <a:p>
            <a:endParaRPr lang="en-US" dirty="0" smtClean="0"/>
          </a:p>
          <a:p>
            <a:endParaRPr lang="en-US" dirty="0"/>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0"/>
            <a:ext cx="8534400" cy="758825"/>
          </a:xfrm>
        </p:spPr>
        <p:txBody>
          <a:bodyPr>
            <a:normAutofit/>
          </a:bodyPr>
          <a:lstStyle/>
          <a:p>
            <a:pPr algn="l"/>
            <a:r>
              <a:rPr lang="en-US" b="1" dirty="0" smtClean="0">
                <a:solidFill>
                  <a:schemeClr val="accent1"/>
                </a:solidFill>
              </a:rPr>
              <a:t>Models Summary:  4 Modes</a:t>
            </a:r>
            <a:endParaRPr lang="en-US" b="1" dirty="0">
              <a:solidFill>
                <a:schemeClr val="accent1"/>
              </a:solidFill>
            </a:endParaRPr>
          </a:p>
        </p:txBody>
      </p:sp>
      <p:pic>
        <p:nvPicPr>
          <p:cNvPr id="4" name="Picture 3" descr="crossglobegraphic.jpg"/>
          <p:cNvPicPr>
            <a:picLocks noChangeAspect="1"/>
          </p:cNvPicPr>
          <p:nvPr/>
        </p:nvPicPr>
        <p:blipFill>
          <a:blip r:embed="rId2" cstate="print"/>
          <a:stretch>
            <a:fillRect/>
          </a:stretch>
        </p:blipFill>
        <p:spPr>
          <a:xfrm>
            <a:off x="8077200" y="228600"/>
            <a:ext cx="609600" cy="609600"/>
          </a:xfrm>
          <a:prstGeom prst="rect">
            <a:avLst/>
          </a:prstGeom>
        </p:spPr>
      </p:pic>
      <p:sp>
        <p:nvSpPr>
          <p:cNvPr id="2050" name="AutoShape 2"/>
          <p:cNvSpPr>
            <a:spLocks noChangeArrowheads="1"/>
          </p:cNvSpPr>
          <p:nvPr/>
        </p:nvSpPr>
        <p:spPr bwMode="auto">
          <a:xfrm>
            <a:off x="152400" y="762000"/>
            <a:ext cx="2133600" cy="5638800"/>
          </a:xfrm>
          <a:prstGeom prst="roundRect">
            <a:avLst>
              <a:gd name="adj" fmla="val 16667"/>
            </a:avLst>
          </a:prstGeom>
          <a:gradFill rotWithShape="1">
            <a:gsLst>
              <a:gs pos="0">
                <a:srgbClr val="92D050">
                  <a:alpha val="39000"/>
                </a:srgbClr>
              </a:gs>
              <a:gs pos="50000">
                <a:srgbClr val="9CB86E"/>
              </a:gs>
              <a:gs pos="100000">
                <a:srgbClr val="156B13"/>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Relational:</a:t>
            </a:r>
            <a:r>
              <a:rPr kumimoji="0" lang="en-US" sz="1800" b="0" i="0" u="none" strike="noStrike" cap="none" normalizeH="0" baseline="0" dirty="0" smtClean="0">
                <a:ln>
                  <a:noFill/>
                </a:ln>
                <a:solidFill>
                  <a:schemeClr val="tx1"/>
                </a:solidFill>
                <a:effectLst/>
                <a:latin typeface="Calibri" pitchFamily="34" charset="0"/>
                <a:cs typeface="Arial" pitchFamily="34" charset="0"/>
              </a:rPr>
              <a:t> uses personal interest, interpersonal style, role model, personal testimony, and perhaps accepted devotional practices of opening prayer and biblical course themes.</a:t>
            </a:r>
          </a:p>
          <a:p>
            <a:pPr fontAlgn="base">
              <a:spcBef>
                <a:spcPct val="0"/>
              </a:spcBef>
              <a:spcAft>
                <a:spcPts val="1000"/>
              </a:spcAft>
            </a:pPr>
            <a:r>
              <a:rPr kumimoji="0" lang="en-US" sz="1400" b="0" i="0" u="none" strike="noStrike" cap="none" normalizeH="0" baseline="0" dirty="0" smtClean="0">
                <a:ln>
                  <a:noFill/>
                </a:ln>
                <a:solidFill>
                  <a:srgbClr val="CC0066"/>
                </a:solidFill>
                <a:effectLst/>
                <a:latin typeface="Arial" pitchFamily="34" charset="0"/>
                <a:cs typeface="Arial" pitchFamily="34" charset="0"/>
              </a:rPr>
              <a:t>Ex: Math </a:t>
            </a:r>
            <a:r>
              <a:rPr kumimoji="0" lang="en-US" sz="1400" b="0" i="0" u="none" strike="noStrike" cap="none" normalizeH="0" baseline="0" dirty="0" err="1" smtClean="0">
                <a:ln>
                  <a:noFill/>
                </a:ln>
                <a:solidFill>
                  <a:srgbClr val="CC0066"/>
                </a:solidFill>
                <a:effectLst/>
                <a:latin typeface="Arial" pitchFamily="34" charset="0"/>
                <a:cs typeface="Arial" pitchFamily="34" charset="0"/>
              </a:rPr>
              <a:t>prof</a:t>
            </a:r>
            <a:r>
              <a:rPr kumimoji="0" lang="en-US" sz="1400" b="0" i="0" u="none" strike="noStrike" cap="none" normalizeH="0" baseline="0" dirty="0" smtClean="0">
                <a:ln>
                  <a:noFill/>
                </a:ln>
                <a:solidFill>
                  <a:srgbClr val="CC0066"/>
                </a:solidFill>
                <a:effectLst/>
                <a:latin typeface="Arial" pitchFamily="34" charset="0"/>
                <a:cs typeface="Arial" pitchFamily="34" charset="0"/>
              </a:rPr>
              <a:t> consoling his student about miscarriage</a:t>
            </a:r>
            <a:endParaRPr kumimoji="0" lang="en-US" b="0" i="0" u="none" strike="noStrike" cap="none" normalizeH="0" baseline="0" dirty="0" smtClean="0">
              <a:ln>
                <a:noFill/>
              </a:ln>
              <a:solidFill>
                <a:srgbClr val="CC0066"/>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Course content remains focused on conventional subject area.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AutoShape 3"/>
          <p:cNvSpPr>
            <a:spLocks noChangeArrowheads="1"/>
          </p:cNvSpPr>
          <p:nvPr/>
        </p:nvSpPr>
        <p:spPr bwMode="auto">
          <a:xfrm>
            <a:off x="2286000" y="762000"/>
            <a:ext cx="2286000" cy="5638800"/>
          </a:xfrm>
          <a:prstGeom prst="roundRect">
            <a:avLst>
              <a:gd name="adj" fmla="val 16667"/>
            </a:avLst>
          </a:prstGeom>
          <a:gradFill rotWithShape="1">
            <a:gsLst>
              <a:gs pos="0">
                <a:srgbClr val="92CDDC"/>
              </a:gs>
              <a:gs pos="100000">
                <a:srgbClr val="92CDDC">
                  <a:gamma/>
                  <a:tint val="50196"/>
                  <a:invGamma/>
                </a:srgbClr>
              </a:gs>
            </a:gsLst>
            <a:path path="rect">
              <a:fillToRect t="100000" r="100000"/>
            </a:path>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Ethical / Values Issues:</a:t>
            </a:r>
            <a:r>
              <a:rPr kumimoji="0" lang="en-US" sz="18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examines ethics and values claims using issues in the subject area</a:t>
            </a:r>
            <a:r>
              <a:rPr kumimoji="0" lang="en-US" sz="1800" b="0" i="0" u="none" strike="noStrike" cap="none" normalizeH="0" dirty="0" smtClean="0">
                <a:ln>
                  <a:noFill/>
                </a:ln>
                <a:solidFill>
                  <a:schemeClr val="tx1"/>
                </a:solidFill>
                <a:effectLst/>
                <a:latin typeface="Calibri" pitchFamily="34" charset="0"/>
                <a:cs typeface="Arial" pitchFamily="34" charset="0"/>
              </a:rPr>
              <a:t> </a:t>
            </a:r>
            <a:r>
              <a:rPr kumimoji="0" lang="en-US" sz="1800" b="0" i="0" u="none" strike="noStrike" cap="none" normalizeH="0" baseline="0" dirty="0" smtClean="0">
                <a:ln>
                  <a:noFill/>
                </a:ln>
                <a:solidFill>
                  <a:schemeClr val="tx1"/>
                </a:solidFill>
                <a:effectLst/>
                <a:latin typeface="Calibri" pitchFamily="34" charset="0"/>
                <a:cs typeface="Arial" pitchFamily="34" charset="0"/>
              </a:rPr>
              <a:t>or news.  Exposes the underlying </a:t>
            </a:r>
            <a:r>
              <a:rPr kumimoji="0" lang="en-US" sz="1800" b="0" i="0" u="none" strike="noStrike" cap="none" normalizeH="0" baseline="0" dirty="0" err="1" smtClean="0">
                <a:ln>
                  <a:noFill/>
                </a:ln>
                <a:solidFill>
                  <a:schemeClr val="tx1"/>
                </a:solidFill>
                <a:effectLst/>
                <a:latin typeface="Calibri" pitchFamily="34" charset="0"/>
                <a:cs typeface="Arial" pitchFamily="34" charset="0"/>
              </a:rPr>
              <a:t>assump</a:t>
            </a:r>
            <a:r>
              <a:rPr kumimoji="0" lang="en-US" sz="1800" b="0" i="0" u="none" strike="noStrike" cap="none" normalizeH="0" baseline="0" dirty="0" smtClean="0">
                <a:ln>
                  <a:noFill/>
                </a:ln>
                <a:solidFill>
                  <a:schemeClr val="tx1"/>
                </a:solidFill>
                <a:effectLst/>
                <a:latin typeface="Calibri" pitchFamily="34" charset="0"/>
                <a:cs typeface="Arial" pitchFamily="34" charset="0"/>
              </a:rPr>
              <a:t>- </a:t>
            </a:r>
            <a:r>
              <a:rPr kumimoji="0" lang="en-US" sz="1800" b="0" i="0" u="none" strike="noStrike" cap="none" normalizeH="0" baseline="0" dirty="0" err="1" smtClean="0">
                <a:ln>
                  <a:noFill/>
                </a:ln>
                <a:solidFill>
                  <a:schemeClr val="tx1"/>
                </a:solidFill>
                <a:effectLst/>
                <a:latin typeface="Calibri" pitchFamily="34" charset="0"/>
                <a:cs typeface="Arial" pitchFamily="34" charset="0"/>
              </a:rPr>
              <a:t>tions</a:t>
            </a:r>
            <a:r>
              <a:rPr kumimoji="0" lang="en-US" sz="1800" b="0" i="0" u="none" strike="noStrike" cap="none" normalizeH="0" baseline="0" dirty="0" smtClean="0">
                <a:ln>
                  <a:noFill/>
                </a:ln>
                <a:solidFill>
                  <a:schemeClr val="tx1"/>
                </a:solidFill>
                <a:effectLst/>
                <a:latin typeface="Calibri" pitchFamily="34" charset="0"/>
                <a:cs typeface="Arial" pitchFamily="34" charset="0"/>
              </a:rPr>
              <a:t> for comp/ contr.  May or may not apply a Biblical perspective.</a:t>
            </a:r>
          </a:p>
          <a:p>
            <a:pPr fontAlgn="base">
              <a:spcBef>
                <a:spcPct val="0"/>
              </a:spcBef>
              <a:spcAft>
                <a:spcPts val="1000"/>
              </a:spcAft>
            </a:pPr>
            <a:r>
              <a:rPr kumimoji="0" lang="en-US" sz="1400" b="0" i="0" u="none" strike="noStrike" cap="none" normalizeH="0" baseline="0" dirty="0" smtClean="0">
                <a:ln>
                  <a:noFill/>
                </a:ln>
                <a:solidFill>
                  <a:srgbClr val="CC0066"/>
                </a:solidFill>
                <a:effectLst/>
                <a:latin typeface="Arial" pitchFamily="34" charset="0"/>
                <a:cs typeface="Arial" pitchFamily="34" charset="0"/>
              </a:rPr>
              <a:t>Ex: same-sex marriage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Course content “salted” with issues and examples.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AutoShape 4"/>
          <p:cNvSpPr>
            <a:spLocks noChangeArrowheads="1"/>
          </p:cNvSpPr>
          <p:nvPr/>
        </p:nvSpPr>
        <p:spPr bwMode="auto">
          <a:xfrm>
            <a:off x="4572000" y="762000"/>
            <a:ext cx="2133600" cy="5638800"/>
          </a:xfrm>
          <a:prstGeom prst="roundRect">
            <a:avLst>
              <a:gd name="adj" fmla="val 16667"/>
            </a:avLst>
          </a:prstGeom>
          <a:gradFill flip="none" rotWithShape="1">
            <a:gsLst>
              <a:gs pos="0">
                <a:srgbClr val="E36C0A"/>
              </a:gs>
              <a:gs pos="100000">
                <a:srgbClr val="E36C0A">
                  <a:gamma/>
                  <a:tint val="26275"/>
                  <a:invGamma/>
                </a:srgbClr>
              </a:gs>
            </a:gsLst>
            <a:path path="rect">
              <a:fillToRect t="100000" r="100000"/>
            </a:path>
            <a:tileRect l="-100000" b="-10000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World Views:</a:t>
            </a:r>
            <a:r>
              <a:rPr kumimoji="0" lang="en-US" sz="1800" b="0" i="0" u="none" strike="noStrike" cap="none" normalizeH="0" baseline="0" dirty="0" smtClean="0">
                <a:ln>
                  <a:noFill/>
                </a:ln>
                <a:solidFill>
                  <a:schemeClr val="tx1"/>
                </a:solidFill>
                <a:effectLst/>
                <a:latin typeface="Calibri" pitchFamily="34" charset="0"/>
                <a:cs typeface="Arial" pitchFamily="34" charset="0"/>
              </a:rPr>
              <a:t> Spells out alt versions and grand narratives of reality—Jihadist, scientism, post- modern, Lutheran, Marxist, aggressive secularism, etc.  Whose justice? </a:t>
            </a:r>
            <a:r>
              <a:rPr lang="en-US" dirty="0">
                <a:latin typeface="Calibri" pitchFamily="34" charset="0"/>
                <a:cs typeface="Arial" pitchFamily="34" charset="0"/>
              </a:rPr>
              <a:t>W</a:t>
            </a:r>
            <a:r>
              <a:rPr kumimoji="0" lang="en-US" sz="1800" b="0" i="0" u="none" strike="noStrike" cap="none" normalizeH="0" baseline="0" dirty="0" smtClean="0">
                <a:ln>
                  <a:noFill/>
                </a:ln>
                <a:solidFill>
                  <a:schemeClr val="tx1"/>
                </a:solidFill>
                <a:effectLst/>
                <a:latin typeface="Calibri" pitchFamily="34" charset="0"/>
                <a:cs typeface="Arial" pitchFamily="34" charset="0"/>
              </a:rPr>
              <a:t>hich rationality?  Why?</a:t>
            </a:r>
          </a:p>
          <a:p>
            <a:pPr fontAlgn="base">
              <a:spcBef>
                <a:spcPct val="0"/>
              </a:spcBef>
              <a:spcAft>
                <a:spcPts val="1000"/>
              </a:spcAft>
            </a:pPr>
            <a:r>
              <a:rPr kumimoji="0" lang="en-US" sz="1400" b="0" i="0" u="none" strike="noStrike" cap="none" normalizeH="0" baseline="0" dirty="0" smtClean="0">
                <a:ln>
                  <a:noFill/>
                </a:ln>
                <a:solidFill>
                  <a:srgbClr val="002060"/>
                </a:solidFill>
                <a:effectLst/>
                <a:latin typeface="Arial" pitchFamily="34" charset="0"/>
                <a:cs typeface="Arial" pitchFamily="34" charset="0"/>
              </a:rPr>
              <a:t>Ex: radical Islam</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Course content may include a Biblical framework for ref.</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AutoShape 5"/>
          <p:cNvSpPr>
            <a:spLocks noChangeArrowheads="1"/>
          </p:cNvSpPr>
          <p:nvPr/>
        </p:nvSpPr>
        <p:spPr bwMode="auto">
          <a:xfrm>
            <a:off x="6705600" y="762000"/>
            <a:ext cx="2286000" cy="5638800"/>
          </a:xfrm>
          <a:prstGeom prst="roundRect">
            <a:avLst>
              <a:gd name="adj" fmla="val 16667"/>
            </a:avLst>
          </a:prstGeom>
          <a:gradFill flip="none" rotWithShape="1">
            <a:gsLst>
              <a:gs pos="0">
                <a:srgbClr val="C0504D"/>
              </a:gs>
              <a:gs pos="100000">
                <a:srgbClr val="C0504D">
                  <a:gamma/>
                  <a:tint val="61961"/>
                  <a:invGamma/>
                </a:srgbClr>
              </a:gs>
            </a:gsLst>
            <a:path path="rect">
              <a:fillToRect l="100000" t="100000"/>
            </a:path>
            <a:tileRect r="-100000" b="-10000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Arial" pitchFamily="34" charset="0"/>
              </a:rPr>
              <a:t>Intersections:</a:t>
            </a:r>
            <a:r>
              <a:rPr kumimoji="0" lang="en-US" sz="1800" b="0" i="0" u="none" strike="noStrike" cap="none" normalizeH="0" baseline="0" dirty="0" smtClean="0">
                <a:ln>
                  <a:noFill/>
                </a:ln>
                <a:solidFill>
                  <a:schemeClr val="tx1"/>
                </a:solidFill>
                <a:effectLst/>
                <a:latin typeface="Calibri" pitchFamily="34" charset="0"/>
                <a:cs typeface="Arial" pitchFamily="34" charset="0"/>
              </a:rPr>
              <a:t> selects and creates course content that intersects with Biblical themes (covenant, grace, justice, etc.) and our tradition (incarnational theology, </a:t>
            </a:r>
            <a:r>
              <a:rPr kumimoji="0" lang="en-US" sz="1800" b="0" i="1" u="none" strike="noStrike" cap="none" normalizeH="0" baseline="0" dirty="0" err="1" smtClean="0">
                <a:ln>
                  <a:noFill/>
                </a:ln>
                <a:solidFill>
                  <a:schemeClr val="tx1"/>
                </a:solidFill>
                <a:effectLst/>
                <a:latin typeface="Calibri" pitchFamily="34" charset="0"/>
                <a:cs typeface="Arial" pitchFamily="34" charset="0"/>
              </a:rPr>
              <a:t>simul</a:t>
            </a:r>
            <a:r>
              <a:rPr kumimoji="0" lang="en-US" sz="1800" b="0" i="0" u="none" strike="noStrike" cap="none" normalizeH="0" baseline="0" dirty="0" smtClean="0">
                <a:ln>
                  <a:noFill/>
                </a:ln>
                <a:solidFill>
                  <a:schemeClr val="tx1"/>
                </a:solidFill>
                <a:effectLst/>
                <a:latin typeface="Calibri" pitchFamily="34" charset="0"/>
                <a:cs typeface="Arial" pitchFamily="34" charset="0"/>
              </a:rPr>
              <a:t>, vocation, 2K, etc.)   Uses course topics, local issues, community incidents, news, etc. to explain this tradition for </a:t>
            </a:r>
            <a:r>
              <a:rPr kumimoji="0" lang="en-US" sz="1800" b="0" i="0" u="none" strike="noStrike" cap="none" normalizeH="0" baseline="0" dirty="0" err="1" smtClean="0">
                <a:ln>
                  <a:noFill/>
                </a:ln>
                <a:solidFill>
                  <a:schemeClr val="tx1"/>
                </a:solidFill>
                <a:effectLst/>
                <a:latin typeface="Calibri" pitchFamily="34" charset="0"/>
                <a:cs typeface="Arial" pitchFamily="34" charset="0"/>
              </a:rPr>
              <a:t>comprehension.</a:t>
            </a:r>
            <a:r>
              <a:rPr kumimoji="0" lang="en-US" sz="1400" b="0" i="0" u="none" strike="noStrike" cap="none" normalizeH="0" dirty="0" err="1" smtClean="0">
                <a:ln>
                  <a:noFill/>
                </a:ln>
                <a:solidFill>
                  <a:srgbClr val="002060"/>
                </a:solidFill>
                <a:effectLst/>
                <a:latin typeface="Arial" pitchFamily="34" charset="0"/>
                <a:cs typeface="Arial" pitchFamily="34" charset="0"/>
              </a:rPr>
              <a:t>Ex</a:t>
            </a:r>
            <a:r>
              <a:rPr kumimoji="0" lang="en-US" sz="1400" b="0" i="0" u="none" strike="noStrike" cap="none" normalizeH="0" dirty="0" smtClean="0">
                <a:ln>
                  <a:noFill/>
                </a:ln>
                <a:solidFill>
                  <a:srgbClr val="002060"/>
                </a:solidFill>
                <a:effectLst/>
                <a:latin typeface="Arial" pitchFamily="34" charset="0"/>
                <a:cs typeface="Arial" pitchFamily="34" charset="0"/>
              </a:rPr>
              <a:t>: See content </a:t>
            </a:r>
            <a:r>
              <a:rPr lang="en-US" sz="1400" dirty="0" smtClean="0">
                <a:solidFill>
                  <a:srgbClr val="002060"/>
                </a:solidFill>
                <a:latin typeface="Arial" pitchFamily="34" charset="0"/>
                <a:cs typeface="Arial" pitchFamily="34" charset="0"/>
              </a:rPr>
              <a:t>e</a:t>
            </a:r>
            <a:r>
              <a:rPr kumimoji="0" lang="en-US" sz="1400" b="0" i="0" u="none" strike="noStrike" cap="none" normalizeH="0" dirty="0" smtClean="0">
                <a:ln>
                  <a:noFill/>
                </a:ln>
                <a:solidFill>
                  <a:srgbClr val="002060"/>
                </a:solidFill>
                <a:effectLst/>
                <a:latin typeface="Arial" pitchFamily="34" charset="0"/>
                <a:cs typeface="Arial" pitchFamily="34" charset="0"/>
              </a:rPr>
              <a:t>xamples  in this web site.</a:t>
            </a:r>
            <a:endParaRPr kumimoji="0" lang="en-US" b="0" i="0" u="none" strike="noStrike" cap="none" normalizeH="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5191</TotalTime>
  <Words>1712</Words>
  <Application>Microsoft Office PowerPoint</Application>
  <PresentationFormat>On-screen Show (4:3)</PresentationFormat>
  <Paragraphs>118</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Times New Roman</vt:lpstr>
      <vt:lpstr>Wingdings</vt:lpstr>
      <vt:lpstr>Wingdings 2</vt:lpstr>
      <vt:lpstr>Civic</vt:lpstr>
      <vt:lpstr>Teaching Within the Tradition</vt:lpstr>
      <vt:lpstr>Instruction Models for Faith and Higher Education</vt:lpstr>
      <vt:lpstr>Model 1:  The Funnel</vt:lpstr>
      <vt:lpstr>Model 2:  Migliazzo’s Levels   of Integration</vt:lpstr>
      <vt:lpstr>Model 2, cont:  Migliazzo’s Levels      of Integration</vt:lpstr>
      <vt:lpstr>Model 3:  A Two Kingdoms Intersection Approach</vt:lpstr>
      <vt:lpstr>Model 3, cont:  A Two Kingdoms Intersection Approach</vt:lpstr>
      <vt:lpstr>So what do you think?</vt:lpstr>
      <vt:lpstr>Models Summary:  4 Modes</vt:lpstr>
      <vt:lpstr>Christ and Curriculum: 4 Approaches</vt:lpstr>
      <vt:lpstr>A Two Kingdoms Venn Diagram</vt:lpstr>
      <vt:lpstr>An Intersecting Parallels Diagram</vt:lpstr>
      <vt:lpstr>A Flexible Intersections Approach</vt:lpstr>
      <vt:lpstr>A Closing Perspective</vt:lpstr>
      <vt:lpstr>Alt -- A Closing Perspective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Two Kingdoms Initiative</dc:title>
  <dc:creator>R. Moulds</dc:creator>
  <cp:lastModifiedBy>Russell Moulds</cp:lastModifiedBy>
  <cp:revision>430</cp:revision>
  <cp:lastPrinted>2014-05-15T20:21:25Z</cp:lastPrinted>
  <dcterms:created xsi:type="dcterms:W3CDTF">2013-11-02T21:28:33Z</dcterms:created>
  <dcterms:modified xsi:type="dcterms:W3CDTF">2015-11-15T14:28:12Z</dcterms:modified>
</cp:coreProperties>
</file>