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2"/>
  </p:handoutMasterIdLst>
  <p:sldIdLst>
    <p:sldId id="256" r:id="rId2"/>
    <p:sldId id="294" r:id="rId3"/>
    <p:sldId id="290" r:id="rId4"/>
    <p:sldId id="259" r:id="rId5"/>
    <p:sldId id="258" r:id="rId6"/>
    <p:sldId id="296" r:id="rId7"/>
    <p:sldId id="291" r:id="rId8"/>
    <p:sldId id="263" r:id="rId9"/>
    <p:sldId id="261" r:id="rId10"/>
    <p:sldId id="297" r:id="rId11"/>
    <p:sldId id="276" r:id="rId12"/>
    <p:sldId id="277" r:id="rId13"/>
    <p:sldId id="278" r:id="rId14"/>
    <p:sldId id="279" r:id="rId15"/>
    <p:sldId id="289" r:id="rId16"/>
    <p:sldId id="262" r:id="rId17"/>
    <p:sldId id="266" r:id="rId18"/>
    <p:sldId id="268" r:id="rId19"/>
    <p:sldId id="264" r:id="rId20"/>
    <p:sldId id="292" r:id="rId21"/>
    <p:sldId id="293" r:id="rId22"/>
    <p:sldId id="275" r:id="rId23"/>
    <p:sldId id="272" r:id="rId24"/>
    <p:sldId id="280" r:id="rId25"/>
    <p:sldId id="295" r:id="rId26"/>
    <p:sldId id="265" r:id="rId27"/>
    <p:sldId id="269" r:id="rId28"/>
    <p:sldId id="267" r:id="rId29"/>
    <p:sldId id="270" r:id="rId30"/>
    <p:sldId id="271" r:id="rId31"/>
    <p:sldId id="282" r:id="rId32"/>
    <p:sldId id="273" r:id="rId33"/>
    <p:sldId id="298" r:id="rId34"/>
    <p:sldId id="288" r:id="rId35"/>
    <p:sldId id="281" r:id="rId36"/>
    <p:sldId id="283" r:id="rId37"/>
    <p:sldId id="284" r:id="rId38"/>
    <p:sldId id="285" r:id="rId39"/>
    <p:sldId id="286" r:id="rId40"/>
    <p:sldId id="287" r:id="rId41"/>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56" autoAdjust="0"/>
    <p:restoredTop sz="94660"/>
  </p:normalViewPr>
  <p:slideViewPr>
    <p:cSldViewPr>
      <p:cViewPr varScale="1">
        <p:scale>
          <a:sx n="92" d="100"/>
          <a:sy n="92" d="100"/>
        </p:scale>
        <p:origin x="576" y="9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38DDD6-6CA1-45D2-B167-2F754692C8DD}" type="doc">
      <dgm:prSet loTypeId="urn:microsoft.com/office/officeart/2005/8/layout/radial4" loCatId="relationship" qsTypeId="urn:microsoft.com/office/officeart/2005/8/quickstyle/simple3" qsCatId="simple" csTypeId="urn:microsoft.com/office/officeart/2005/8/colors/colorful2" csCatId="colorful" phldr="1"/>
      <dgm:spPr/>
      <dgm:t>
        <a:bodyPr/>
        <a:lstStyle/>
        <a:p>
          <a:endParaRPr lang="en-US"/>
        </a:p>
      </dgm:t>
    </dgm:pt>
    <dgm:pt modelId="{92B30A08-A0BA-47ED-A8C5-2FE0A721C0F1}">
      <dgm:prSet phldrT="[Text]" custT="1"/>
      <dgm:spPr/>
      <dgm:t>
        <a:bodyPr/>
        <a:lstStyle/>
        <a:p>
          <a:r>
            <a:rPr lang="en-US" sz="2000" dirty="0" smtClean="0"/>
            <a:t>Concordia Identity</a:t>
          </a:r>
          <a:br>
            <a:rPr lang="en-US" sz="2000" dirty="0" smtClean="0"/>
          </a:br>
          <a:r>
            <a:rPr lang="en-US" sz="2000" dirty="0" smtClean="0"/>
            <a:t>and</a:t>
          </a:r>
          <a:br>
            <a:rPr lang="en-US" sz="2000" dirty="0" smtClean="0"/>
          </a:br>
          <a:r>
            <a:rPr lang="en-US" sz="2000" dirty="0" smtClean="0"/>
            <a:t>Christian Higher </a:t>
          </a:r>
          <a:r>
            <a:rPr lang="en-US" sz="2000" dirty="0" err="1" smtClean="0"/>
            <a:t>Educ</a:t>
          </a:r>
          <a:endParaRPr lang="en-US" sz="2000" dirty="0"/>
        </a:p>
      </dgm:t>
    </dgm:pt>
    <dgm:pt modelId="{D275B3B1-A38B-4615-B45F-7EA3A039D34A}" type="parTrans" cxnId="{6BC063C0-8D73-45AA-AA30-5DA20BBEB038}">
      <dgm:prSet/>
      <dgm:spPr/>
      <dgm:t>
        <a:bodyPr/>
        <a:lstStyle/>
        <a:p>
          <a:endParaRPr lang="en-US"/>
        </a:p>
      </dgm:t>
    </dgm:pt>
    <dgm:pt modelId="{01BB1F55-C6E3-4CEF-8FEF-8A57924E954B}" type="sibTrans" cxnId="{6BC063C0-8D73-45AA-AA30-5DA20BBEB038}">
      <dgm:prSet/>
      <dgm:spPr/>
      <dgm:t>
        <a:bodyPr/>
        <a:lstStyle/>
        <a:p>
          <a:endParaRPr lang="en-US"/>
        </a:p>
      </dgm:t>
    </dgm:pt>
    <dgm:pt modelId="{AB4FFA31-F27C-4105-BAB8-6DA445554038}">
      <dgm:prSet phldrT="[Text]"/>
      <dgm:spPr/>
      <dgm:t>
        <a:bodyPr/>
        <a:lstStyle/>
        <a:p>
          <a:r>
            <a:rPr lang="en-US" dirty="0" smtClean="0"/>
            <a:t>Outside regulation and compliance</a:t>
          </a:r>
          <a:endParaRPr lang="en-US" dirty="0"/>
        </a:p>
      </dgm:t>
    </dgm:pt>
    <dgm:pt modelId="{EE99D3A9-3D6F-4D3B-B4F8-9DBB4B0148FE}" type="parTrans" cxnId="{540671DB-A204-4A8D-8C24-0BCA1DC9ED10}">
      <dgm:prSet/>
      <dgm:spPr/>
      <dgm:t>
        <a:bodyPr/>
        <a:lstStyle/>
        <a:p>
          <a:endParaRPr lang="en-US"/>
        </a:p>
      </dgm:t>
    </dgm:pt>
    <dgm:pt modelId="{1E2DF954-F6CF-463E-89D5-7D9E8841CFAA}" type="sibTrans" cxnId="{540671DB-A204-4A8D-8C24-0BCA1DC9ED10}">
      <dgm:prSet/>
      <dgm:spPr/>
      <dgm:t>
        <a:bodyPr/>
        <a:lstStyle/>
        <a:p>
          <a:endParaRPr lang="en-US"/>
        </a:p>
      </dgm:t>
    </dgm:pt>
    <dgm:pt modelId="{E94A9BFF-4997-45F2-B620-3BEAA6A5D398}">
      <dgm:prSet phldrT="[Text]"/>
      <dgm:spPr/>
      <dgm:t>
        <a:bodyPr/>
        <a:lstStyle/>
        <a:p>
          <a:r>
            <a:rPr lang="en-US" dirty="0" smtClean="0"/>
            <a:t>Our students' understanding and Biblically informed judgment</a:t>
          </a:r>
          <a:endParaRPr lang="en-US" dirty="0"/>
        </a:p>
      </dgm:t>
    </dgm:pt>
    <dgm:pt modelId="{7897FE64-A745-4732-A7A5-E04748A48481}" type="parTrans" cxnId="{F044088E-2AE8-447C-A427-8C526AB66742}">
      <dgm:prSet/>
      <dgm:spPr/>
      <dgm:t>
        <a:bodyPr/>
        <a:lstStyle/>
        <a:p>
          <a:endParaRPr lang="en-US"/>
        </a:p>
      </dgm:t>
    </dgm:pt>
    <dgm:pt modelId="{413B5040-2897-479B-AE2B-58DDB2070F9E}" type="sibTrans" cxnId="{F044088E-2AE8-447C-A427-8C526AB66742}">
      <dgm:prSet/>
      <dgm:spPr/>
      <dgm:t>
        <a:bodyPr/>
        <a:lstStyle/>
        <a:p>
          <a:endParaRPr lang="en-US"/>
        </a:p>
      </dgm:t>
    </dgm:pt>
    <dgm:pt modelId="{FE34FDF2-9D56-4C77-A6B5-1E4AA211DFB3}">
      <dgm:prSet phldrT="[Text]"/>
      <dgm:spPr/>
      <dgm:t>
        <a:bodyPr/>
        <a:lstStyle/>
        <a:p>
          <a:r>
            <a:rPr lang="en-US" dirty="0" smtClean="0"/>
            <a:t>The</a:t>
          </a:r>
          <a:br>
            <a:rPr lang="en-US" dirty="0" smtClean="0"/>
          </a:br>
          <a:r>
            <a:rPr lang="en-US" dirty="0" smtClean="0"/>
            <a:t>church's predicament</a:t>
          </a:r>
          <a:endParaRPr lang="en-US" dirty="0"/>
        </a:p>
      </dgm:t>
    </dgm:pt>
    <dgm:pt modelId="{18968443-DDCD-4262-BD9C-4A7446995B2F}" type="parTrans" cxnId="{F57C9B13-4A9F-4690-AF7E-B9F8476D4A35}">
      <dgm:prSet/>
      <dgm:spPr/>
      <dgm:t>
        <a:bodyPr/>
        <a:lstStyle/>
        <a:p>
          <a:endParaRPr lang="en-US"/>
        </a:p>
      </dgm:t>
    </dgm:pt>
    <dgm:pt modelId="{9C8FB1A0-E4B1-4DAF-B403-477965C4F8F2}" type="sibTrans" cxnId="{F57C9B13-4A9F-4690-AF7E-B9F8476D4A35}">
      <dgm:prSet/>
      <dgm:spPr/>
      <dgm:t>
        <a:bodyPr/>
        <a:lstStyle/>
        <a:p>
          <a:endParaRPr lang="en-US"/>
        </a:p>
      </dgm:t>
    </dgm:pt>
    <dgm:pt modelId="{44840464-46DE-4CFF-AD01-0B78B38131B1}">
      <dgm:prSet phldrT="[Text]"/>
      <dgm:spPr/>
      <dgm:t>
        <a:bodyPr/>
        <a:lstStyle/>
        <a:p>
          <a:r>
            <a:rPr lang="en-US" dirty="0" smtClean="0"/>
            <a:t>Care for </a:t>
          </a:r>
          <a:r>
            <a:rPr lang="en-US" i="1" dirty="0" smtClean="0"/>
            <a:t>all </a:t>
          </a:r>
          <a:r>
            <a:rPr lang="en-US" dirty="0" smtClean="0"/>
            <a:t>students and student groups</a:t>
          </a:r>
          <a:endParaRPr lang="en-US" dirty="0"/>
        </a:p>
      </dgm:t>
    </dgm:pt>
    <dgm:pt modelId="{66129FAE-0A21-45F4-B98A-D366DD1B906B}" type="parTrans" cxnId="{C0C50E1D-851F-4682-8B71-3FFAB3B00CD6}">
      <dgm:prSet/>
      <dgm:spPr/>
      <dgm:t>
        <a:bodyPr/>
        <a:lstStyle/>
        <a:p>
          <a:endParaRPr lang="en-US"/>
        </a:p>
      </dgm:t>
    </dgm:pt>
    <dgm:pt modelId="{F121915A-7AE0-4829-98C7-CB1D58B85BB3}" type="sibTrans" cxnId="{C0C50E1D-851F-4682-8B71-3FFAB3B00CD6}">
      <dgm:prSet/>
      <dgm:spPr/>
      <dgm:t>
        <a:bodyPr/>
        <a:lstStyle/>
        <a:p>
          <a:endParaRPr lang="en-US"/>
        </a:p>
      </dgm:t>
    </dgm:pt>
    <dgm:pt modelId="{5593DA97-7003-4787-B2C8-1153533C93E9}" type="pres">
      <dgm:prSet presAssocID="{F838DDD6-6CA1-45D2-B167-2F754692C8DD}" presName="cycle" presStyleCnt="0">
        <dgm:presLayoutVars>
          <dgm:chMax val="1"/>
          <dgm:dir/>
          <dgm:animLvl val="ctr"/>
          <dgm:resizeHandles val="exact"/>
        </dgm:presLayoutVars>
      </dgm:prSet>
      <dgm:spPr/>
      <dgm:t>
        <a:bodyPr/>
        <a:lstStyle/>
        <a:p>
          <a:endParaRPr lang="en-US"/>
        </a:p>
      </dgm:t>
    </dgm:pt>
    <dgm:pt modelId="{C0532669-D916-488A-961A-5D519BDFAE9D}" type="pres">
      <dgm:prSet presAssocID="{92B30A08-A0BA-47ED-A8C5-2FE0A721C0F1}" presName="centerShape" presStyleLbl="node0" presStyleIdx="0" presStyleCnt="1" custScaleX="104037" custScaleY="99268"/>
      <dgm:spPr/>
      <dgm:t>
        <a:bodyPr/>
        <a:lstStyle/>
        <a:p>
          <a:endParaRPr lang="en-US"/>
        </a:p>
      </dgm:t>
    </dgm:pt>
    <dgm:pt modelId="{7D4A2EE3-3715-4A1D-A0E3-0F10962CE2C4}" type="pres">
      <dgm:prSet presAssocID="{EE99D3A9-3D6F-4D3B-B4F8-9DBB4B0148FE}" presName="parTrans" presStyleLbl="bgSibTrans2D1" presStyleIdx="0" presStyleCnt="4"/>
      <dgm:spPr/>
      <dgm:t>
        <a:bodyPr/>
        <a:lstStyle/>
        <a:p>
          <a:endParaRPr lang="en-US"/>
        </a:p>
      </dgm:t>
    </dgm:pt>
    <dgm:pt modelId="{E6E9ADD5-3BBA-4D5E-A655-FD2F5DDA3244}" type="pres">
      <dgm:prSet presAssocID="{AB4FFA31-F27C-4105-BAB8-6DA445554038}" presName="node" presStyleLbl="node1" presStyleIdx="0" presStyleCnt="4">
        <dgm:presLayoutVars>
          <dgm:bulletEnabled val="1"/>
        </dgm:presLayoutVars>
      </dgm:prSet>
      <dgm:spPr/>
      <dgm:t>
        <a:bodyPr/>
        <a:lstStyle/>
        <a:p>
          <a:endParaRPr lang="en-US"/>
        </a:p>
      </dgm:t>
    </dgm:pt>
    <dgm:pt modelId="{60A4E778-AC47-4E57-A767-0C5679171EFF}" type="pres">
      <dgm:prSet presAssocID="{7897FE64-A745-4732-A7A5-E04748A48481}" presName="parTrans" presStyleLbl="bgSibTrans2D1" presStyleIdx="1" presStyleCnt="4"/>
      <dgm:spPr/>
      <dgm:t>
        <a:bodyPr/>
        <a:lstStyle/>
        <a:p>
          <a:endParaRPr lang="en-US"/>
        </a:p>
      </dgm:t>
    </dgm:pt>
    <dgm:pt modelId="{38EE2B67-6AD4-483E-88EE-DDFBBC359A96}" type="pres">
      <dgm:prSet presAssocID="{E94A9BFF-4997-45F2-B620-3BEAA6A5D398}" presName="node" presStyleLbl="node1" presStyleIdx="1" presStyleCnt="4">
        <dgm:presLayoutVars>
          <dgm:bulletEnabled val="1"/>
        </dgm:presLayoutVars>
      </dgm:prSet>
      <dgm:spPr/>
      <dgm:t>
        <a:bodyPr/>
        <a:lstStyle/>
        <a:p>
          <a:endParaRPr lang="en-US"/>
        </a:p>
      </dgm:t>
    </dgm:pt>
    <dgm:pt modelId="{0BAF4695-A787-4F3D-AFB9-3B88EEDDF74A}" type="pres">
      <dgm:prSet presAssocID="{66129FAE-0A21-45F4-B98A-D366DD1B906B}" presName="parTrans" presStyleLbl="bgSibTrans2D1" presStyleIdx="2" presStyleCnt="4"/>
      <dgm:spPr/>
      <dgm:t>
        <a:bodyPr/>
        <a:lstStyle/>
        <a:p>
          <a:endParaRPr lang="en-US"/>
        </a:p>
      </dgm:t>
    </dgm:pt>
    <dgm:pt modelId="{B97B700F-519A-4996-AFD4-2871948090C1}" type="pres">
      <dgm:prSet presAssocID="{44840464-46DE-4CFF-AD01-0B78B38131B1}" presName="node" presStyleLbl="node1" presStyleIdx="2" presStyleCnt="4">
        <dgm:presLayoutVars>
          <dgm:bulletEnabled val="1"/>
        </dgm:presLayoutVars>
      </dgm:prSet>
      <dgm:spPr/>
      <dgm:t>
        <a:bodyPr/>
        <a:lstStyle/>
        <a:p>
          <a:endParaRPr lang="en-US"/>
        </a:p>
      </dgm:t>
    </dgm:pt>
    <dgm:pt modelId="{2B711201-3AA9-4444-B93B-CF0A0AFAF169}" type="pres">
      <dgm:prSet presAssocID="{18968443-DDCD-4262-BD9C-4A7446995B2F}" presName="parTrans" presStyleLbl="bgSibTrans2D1" presStyleIdx="3" presStyleCnt="4"/>
      <dgm:spPr/>
      <dgm:t>
        <a:bodyPr/>
        <a:lstStyle/>
        <a:p>
          <a:endParaRPr lang="en-US"/>
        </a:p>
      </dgm:t>
    </dgm:pt>
    <dgm:pt modelId="{3B88FE32-1BFE-41EF-8F26-F07A45D245D6}" type="pres">
      <dgm:prSet presAssocID="{FE34FDF2-9D56-4C77-A6B5-1E4AA211DFB3}" presName="node" presStyleLbl="node1" presStyleIdx="3" presStyleCnt="4">
        <dgm:presLayoutVars>
          <dgm:bulletEnabled val="1"/>
        </dgm:presLayoutVars>
      </dgm:prSet>
      <dgm:spPr/>
      <dgm:t>
        <a:bodyPr/>
        <a:lstStyle/>
        <a:p>
          <a:endParaRPr lang="en-US"/>
        </a:p>
      </dgm:t>
    </dgm:pt>
  </dgm:ptLst>
  <dgm:cxnLst>
    <dgm:cxn modelId="{BE311C0A-ADD3-44F8-94F3-CDF5883B2ED4}" type="presOf" srcId="{F838DDD6-6CA1-45D2-B167-2F754692C8DD}" destId="{5593DA97-7003-4787-B2C8-1153533C93E9}" srcOrd="0" destOrd="0" presId="urn:microsoft.com/office/officeart/2005/8/layout/radial4"/>
    <dgm:cxn modelId="{F57C9B13-4A9F-4690-AF7E-B9F8476D4A35}" srcId="{92B30A08-A0BA-47ED-A8C5-2FE0A721C0F1}" destId="{FE34FDF2-9D56-4C77-A6B5-1E4AA211DFB3}" srcOrd="3" destOrd="0" parTransId="{18968443-DDCD-4262-BD9C-4A7446995B2F}" sibTransId="{9C8FB1A0-E4B1-4DAF-B403-477965C4F8F2}"/>
    <dgm:cxn modelId="{3B35D912-1872-42EC-9B4A-F4A9968AA656}" type="presOf" srcId="{44840464-46DE-4CFF-AD01-0B78B38131B1}" destId="{B97B700F-519A-4996-AFD4-2871948090C1}" srcOrd="0" destOrd="0" presId="urn:microsoft.com/office/officeart/2005/8/layout/radial4"/>
    <dgm:cxn modelId="{351632BF-D910-4174-94E9-B33152964014}" type="presOf" srcId="{FE34FDF2-9D56-4C77-A6B5-1E4AA211DFB3}" destId="{3B88FE32-1BFE-41EF-8F26-F07A45D245D6}" srcOrd="0" destOrd="0" presId="urn:microsoft.com/office/officeart/2005/8/layout/radial4"/>
    <dgm:cxn modelId="{9991F9D5-29B0-4D98-8EEB-2476CFB73F9D}" type="presOf" srcId="{7897FE64-A745-4732-A7A5-E04748A48481}" destId="{60A4E778-AC47-4E57-A767-0C5679171EFF}" srcOrd="0" destOrd="0" presId="urn:microsoft.com/office/officeart/2005/8/layout/radial4"/>
    <dgm:cxn modelId="{BE4837F3-0590-47A5-B940-418CB6EFD075}" type="presOf" srcId="{92B30A08-A0BA-47ED-A8C5-2FE0A721C0F1}" destId="{C0532669-D916-488A-961A-5D519BDFAE9D}" srcOrd="0" destOrd="0" presId="urn:microsoft.com/office/officeart/2005/8/layout/radial4"/>
    <dgm:cxn modelId="{741BF2A6-1B52-4E68-A298-8E672DF4693F}" type="presOf" srcId="{AB4FFA31-F27C-4105-BAB8-6DA445554038}" destId="{E6E9ADD5-3BBA-4D5E-A655-FD2F5DDA3244}" srcOrd="0" destOrd="0" presId="urn:microsoft.com/office/officeart/2005/8/layout/radial4"/>
    <dgm:cxn modelId="{9FD8DB8C-8E3F-42C5-8B83-9E29A360C341}" type="presOf" srcId="{EE99D3A9-3D6F-4D3B-B4F8-9DBB4B0148FE}" destId="{7D4A2EE3-3715-4A1D-A0E3-0F10962CE2C4}" srcOrd="0" destOrd="0" presId="urn:microsoft.com/office/officeart/2005/8/layout/radial4"/>
    <dgm:cxn modelId="{F044088E-2AE8-447C-A427-8C526AB66742}" srcId="{92B30A08-A0BA-47ED-A8C5-2FE0A721C0F1}" destId="{E94A9BFF-4997-45F2-B620-3BEAA6A5D398}" srcOrd="1" destOrd="0" parTransId="{7897FE64-A745-4732-A7A5-E04748A48481}" sibTransId="{413B5040-2897-479B-AE2B-58DDB2070F9E}"/>
    <dgm:cxn modelId="{0CCC501A-5E2D-4335-B9F8-C47FD13C4F64}" type="presOf" srcId="{66129FAE-0A21-45F4-B98A-D366DD1B906B}" destId="{0BAF4695-A787-4F3D-AFB9-3B88EEDDF74A}" srcOrd="0" destOrd="0" presId="urn:microsoft.com/office/officeart/2005/8/layout/radial4"/>
    <dgm:cxn modelId="{C0C50E1D-851F-4682-8B71-3FFAB3B00CD6}" srcId="{92B30A08-A0BA-47ED-A8C5-2FE0A721C0F1}" destId="{44840464-46DE-4CFF-AD01-0B78B38131B1}" srcOrd="2" destOrd="0" parTransId="{66129FAE-0A21-45F4-B98A-D366DD1B906B}" sibTransId="{F121915A-7AE0-4829-98C7-CB1D58B85BB3}"/>
    <dgm:cxn modelId="{18C5B664-C643-4566-88BC-5097C022E26C}" type="presOf" srcId="{E94A9BFF-4997-45F2-B620-3BEAA6A5D398}" destId="{38EE2B67-6AD4-483E-88EE-DDFBBC359A96}" srcOrd="0" destOrd="0" presId="urn:microsoft.com/office/officeart/2005/8/layout/radial4"/>
    <dgm:cxn modelId="{540671DB-A204-4A8D-8C24-0BCA1DC9ED10}" srcId="{92B30A08-A0BA-47ED-A8C5-2FE0A721C0F1}" destId="{AB4FFA31-F27C-4105-BAB8-6DA445554038}" srcOrd="0" destOrd="0" parTransId="{EE99D3A9-3D6F-4D3B-B4F8-9DBB4B0148FE}" sibTransId="{1E2DF954-F6CF-463E-89D5-7D9E8841CFAA}"/>
    <dgm:cxn modelId="{6BC063C0-8D73-45AA-AA30-5DA20BBEB038}" srcId="{F838DDD6-6CA1-45D2-B167-2F754692C8DD}" destId="{92B30A08-A0BA-47ED-A8C5-2FE0A721C0F1}" srcOrd="0" destOrd="0" parTransId="{D275B3B1-A38B-4615-B45F-7EA3A039D34A}" sibTransId="{01BB1F55-C6E3-4CEF-8FEF-8A57924E954B}"/>
    <dgm:cxn modelId="{1768DD50-577E-4AAA-B2E7-BEA0DBCEECEA}" type="presOf" srcId="{18968443-DDCD-4262-BD9C-4A7446995B2F}" destId="{2B711201-3AA9-4444-B93B-CF0A0AFAF169}" srcOrd="0" destOrd="0" presId="urn:microsoft.com/office/officeart/2005/8/layout/radial4"/>
    <dgm:cxn modelId="{F4790F30-2149-4B19-B7DD-7EB55AFF1EE8}" type="presParOf" srcId="{5593DA97-7003-4787-B2C8-1153533C93E9}" destId="{C0532669-D916-488A-961A-5D519BDFAE9D}" srcOrd="0" destOrd="0" presId="urn:microsoft.com/office/officeart/2005/8/layout/radial4"/>
    <dgm:cxn modelId="{478979A1-BDC1-4EB0-9E1C-D915DAE61DA7}" type="presParOf" srcId="{5593DA97-7003-4787-B2C8-1153533C93E9}" destId="{7D4A2EE3-3715-4A1D-A0E3-0F10962CE2C4}" srcOrd="1" destOrd="0" presId="urn:microsoft.com/office/officeart/2005/8/layout/radial4"/>
    <dgm:cxn modelId="{3146AFF4-FDCA-4956-A7A6-6BD5AE6A3F59}" type="presParOf" srcId="{5593DA97-7003-4787-B2C8-1153533C93E9}" destId="{E6E9ADD5-3BBA-4D5E-A655-FD2F5DDA3244}" srcOrd="2" destOrd="0" presId="urn:microsoft.com/office/officeart/2005/8/layout/radial4"/>
    <dgm:cxn modelId="{7B5026F1-B713-4E28-B50B-CEFC3C57997E}" type="presParOf" srcId="{5593DA97-7003-4787-B2C8-1153533C93E9}" destId="{60A4E778-AC47-4E57-A767-0C5679171EFF}" srcOrd="3" destOrd="0" presId="urn:microsoft.com/office/officeart/2005/8/layout/radial4"/>
    <dgm:cxn modelId="{C5E5E83A-370F-479E-A9C0-03DB33B64EA3}" type="presParOf" srcId="{5593DA97-7003-4787-B2C8-1153533C93E9}" destId="{38EE2B67-6AD4-483E-88EE-DDFBBC359A96}" srcOrd="4" destOrd="0" presId="urn:microsoft.com/office/officeart/2005/8/layout/radial4"/>
    <dgm:cxn modelId="{FDB6B2C2-6EDA-41AA-94F9-6063893730BD}" type="presParOf" srcId="{5593DA97-7003-4787-B2C8-1153533C93E9}" destId="{0BAF4695-A787-4F3D-AFB9-3B88EEDDF74A}" srcOrd="5" destOrd="0" presId="urn:microsoft.com/office/officeart/2005/8/layout/radial4"/>
    <dgm:cxn modelId="{B4220AF7-C322-4FBB-8023-E8FF8F1CD3FE}" type="presParOf" srcId="{5593DA97-7003-4787-B2C8-1153533C93E9}" destId="{B97B700F-519A-4996-AFD4-2871948090C1}" srcOrd="6" destOrd="0" presId="urn:microsoft.com/office/officeart/2005/8/layout/radial4"/>
    <dgm:cxn modelId="{8A5BA17F-C592-4AEB-B716-F0EC7708C9A5}" type="presParOf" srcId="{5593DA97-7003-4787-B2C8-1153533C93E9}" destId="{2B711201-3AA9-4444-B93B-CF0A0AFAF169}" srcOrd="7" destOrd="0" presId="urn:microsoft.com/office/officeart/2005/8/layout/radial4"/>
    <dgm:cxn modelId="{2EE1B4C7-C400-493C-8449-F882573D3344}" type="presParOf" srcId="{5593DA97-7003-4787-B2C8-1153533C93E9}" destId="{3B88FE32-1BFE-41EF-8F26-F07A45D245D6}" srcOrd="8"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38DDD6-6CA1-45D2-B167-2F754692C8DD}" type="doc">
      <dgm:prSet loTypeId="urn:microsoft.com/office/officeart/2005/8/layout/radial4" loCatId="relationship" qsTypeId="urn:microsoft.com/office/officeart/2005/8/quickstyle/simple3" qsCatId="simple" csTypeId="urn:microsoft.com/office/officeart/2005/8/colors/colorful2" csCatId="colorful" phldr="1"/>
      <dgm:spPr/>
      <dgm:t>
        <a:bodyPr/>
        <a:lstStyle/>
        <a:p>
          <a:endParaRPr lang="en-US"/>
        </a:p>
      </dgm:t>
    </dgm:pt>
    <dgm:pt modelId="{92B30A08-A0BA-47ED-A8C5-2FE0A721C0F1}">
      <dgm:prSet phldrT="[Text]" custT="1"/>
      <dgm:spPr/>
      <dgm:t>
        <a:bodyPr/>
        <a:lstStyle/>
        <a:p>
          <a:r>
            <a:rPr lang="en-US" sz="2000" dirty="0" smtClean="0"/>
            <a:t>Concordia Identity</a:t>
          </a:r>
          <a:br>
            <a:rPr lang="en-US" sz="2000" dirty="0" smtClean="0"/>
          </a:br>
          <a:r>
            <a:rPr lang="en-US" sz="2000" dirty="0" smtClean="0"/>
            <a:t>and</a:t>
          </a:r>
          <a:br>
            <a:rPr lang="en-US" sz="2000" dirty="0" smtClean="0"/>
          </a:br>
          <a:r>
            <a:rPr lang="en-US" sz="2000" dirty="0" smtClean="0"/>
            <a:t>Christian Higher </a:t>
          </a:r>
          <a:r>
            <a:rPr lang="en-US" sz="2000" dirty="0" err="1" smtClean="0"/>
            <a:t>Educ</a:t>
          </a:r>
          <a:endParaRPr lang="en-US" sz="2000" dirty="0"/>
        </a:p>
      </dgm:t>
    </dgm:pt>
    <dgm:pt modelId="{D275B3B1-A38B-4615-B45F-7EA3A039D34A}" type="parTrans" cxnId="{6BC063C0-8D73-45AA-AA30-5DA20BBEB038}">
      <dgm:prSet/>
      <dgm:spPr/>
      <dgm:t>
        <a:bodyPr/>
        <a:lstStyle/>
        <a:p>
          <a:endParaRPr lang="en-US"/>
        </a:p>
      </dgm:t>
    </dgm:pt>
    <dgm:pt modelId="{01BB1F55-C6E3-4CEF-8FEF-8A57924E954B}" type="sibTrans" cxnId="{6BC063C0-8D73-45AA-AA30-5DA20BBEB038}">
      <dgm:prSet/>
      <dgm:spPr/>
      <dgm:t>
        <a:bodyPr/>
        <a:lstStyle/>
        <a:p>
          <a:endParaRPr lang="en-US"/>
        </a:p>
      </dgm:t>
    </dgm:pt>
    <dgm:pt modelId="{AB4FFA31-F27C-4105-BAB8-6DA445554038}">
      <dgm:prSet phldrT="[Text]"/>
      <dgm:spPr/>
      <dgm:t>
        <a:bodyPr/>
        <a:lstStyle/>
        <a:p>
          <a:r>
            <a:rPr lang="en-US" dirty="0" smtClean="0"/>
            <a:t>Outside regulation and compliance</a:t>
          </a:r>
          <a:endParaRPr lang="en-US" dirty="0"/>
        </a:p>
      </dgm:t>
    </dgm:pt>
    <dgm:pt modelId="{EE99D3A9-3D6F-4D3B-B4F8-9DBB4B0148FE}" type="parTrans" cxnId="{540671DB-A204-4A8D-8C24-0BCA1DC9ED10}">
      <dgm:prSet/>
      <dgm:spPr/>
      <dgm:t>
        <a:bodyPr/>
        <a:lstStyle/>
        <a:p>
          <a:endParaRPr lang="en-US"/>
        </a:p>
      </dgm:t>
    </dgm:pt>
    <dgm:pt modelId="{1E2DF954-F6CF-463E-89D5-7D9E8841CFAA}" type="sibTrans" cxnId="{540671DB-A204-4A8D-8C24-0BCA1DC9ED10}">
      <dgm:prSet/>
      <dgm:spPr/>
      <dgm:t>
        <a:bodyPr/>
        <a:lstStyle/>
        <a:p>
          <a:endParaRPr lang="en-US"/>
        </a:p>
      </dgm:t>
    </dgm:pt>
    <dgm:pt modelId="{E94A9BFF-4997-45F2-B620-3BEAA6A5D398}">
      <dgm:prSet phldrT="[Text]"/>
      <dgm:spPr/>
      <dgm:t>
        <a:bodyPr/>
        <a:lstStyle/>
        <a:p>
          <a:r>
            <a:rPr lang="en-US" dirty="0" smtClean="0"/>
            <a:t>Our students' understanding and Biblically informed judgment</a:t>
          </a:r>
          <a:endParaRPr lang="en-US" dirty="0"/>
        </a:p>
      </dgm:t>
    </dgm:pt>
    <dgm:pt modelId="{7897FE64-A745-4732-A7A5-E04748A48481}" type="parTrans" cxnId="{F044088E-2AE8-447C-A427-8C526AB66742}">
      <dgm:prSet/>
      <dgm:spPr/>
      <dgm:t>
        <a:bodyPr/>
        <a:lstStyle/>
        <a:p>
          <a:endParaRPr lang="en-US"/>
        </a:p>
      </dgm:t>
    </dgm:pt>
    <dgm:pt modelId="{413B5040-2897-479B-AE2B-58DDB2070F9E}" type="sibTrans" cxnId="{F044088E-2AE8-447C-A427-8C526AB66742}">
      <dgm:prSet/>
      <dgm:spPr/>
      <dgm:t>
        <a:bodyPr/>
        <a:lstStyle/>
        <a:p>
          <a:endParaRPr lang="en-US"/>
        </a:p>
      </dgm:t>
    </dgm:pt>
    <dgm:pt modelId="{FE34FDF2-9D56-4C77-A6B5-1E4AA211DFB3}">
      <dgm:prSet phldrT="[Text]"/>
      <dgm:spPr/>
      <dgm:t>
        <a:bodyPr/>
        <a:lstStyle/>
        <a:p>
          <a:r>
            <a:rPr lang="en-US" dirty="0" smtClean="0"/>
            <a:t>The</a:t>
          </a:r>
          <a:br>
            <a:rPr lang="en-US" dirty="0" smtClean="0"/>
          </a:br>
          <a:r>
            <a:rPr lang="en-US" dirty="0" smtClean="0"/>
            <a:t>church's predicament</a:t>
          </a:r>
          <a:endParaRPr lang="en-US" dirty="0"/>
        </a:p>
      </dgm:t>
    </dgm:pt>
    <dgm:pt modelId="{18968443-DDCD-4262-BD9C-4A7446995B2F}" type="parTrans" cxnId="{F57C9B13-4A9F-4690-AF7E-B9F8476D4A35}">
      <dgm:prSet/>
      <dgm:spPr/>
      <dgm:t>
        <a:bodyPr/>
        <a:lstStyle/>
        <a:p>
          <a:endParaRPr lang="en-US"/>
        </a:p>
      </dgm:t>
    </dgm:pt>
    <dgm:pt modelId="{9C8FB1A0-E4B1-4DAF-B403-477965C4F8F2}" type="sibTrans" cxnId="{F57C9B13-4A9F-4690-AF7E-B9F8476D4A35}">
      <dgm:prSet/>
      <dgm:spPr/>
      <dgm:t>
        <a:bodyPr/>
        <a:lstStyle/>
        <a:p>
          <a:endParaRPr lang="en-US"/>
        </a:p>
      </dgm:t>
    </dgm:pt>
    <dgm:pt modelId="{44840464-46DE-4CFF-AD01-0B78B38131B1}">
      <dgm:prSet phldrT="[Text]"/>
      <dgm:spPr/>
      <dgm:t>
        <a:bodyPr/>
        <a:lstStyle/>
        <a:p>
          <a:r>
            <a:rPr lang="en-US" dirty="0" smtClean="0"/>
            <a:t>Care for </a:t>
          </a:r>
          <a:r>
            <a:rPr lang="en-US" i="1" dirty="0" smtClean="0"/>
            <a:t>all </a:t>
          </a:r>
          <a:r>
            <a:rPr lang="en-US" dirty="0" smtClean="0"/>
            <a:t>students and student groups</a:t>
          </a:r>
          <a:endParaRPr lang="en-US" dirty="0"/>
        </a:p>
      </dgm:t>
    </dgm:pt>
    <dgm:pt modelId="{66129FAE-0A21-45F4-B98A-D366DD1B906B}" type="parTrans" cxnId="{C0C50E1D-851F-4682-8B71-3FFAB3B00CD6}">
      <dgm:prSet/>
      <dgm:spPr/>
      <dgm:t>
        <a:bodyPr/>
        <a:lstStyle/>
        <a:p>
          <a:endParaRPr lang="en-US"/>
        </a:p>
      </dgm:t>
    </dgm:pt>
    <dgm:pt modelId="{F121915A-7AE0-4829-98C7-CB1D58B85BB3}" type="sibTrans" cxnId="{C0C50E1D-851F-4682-8B71-3FFAB3B00CD6}">
      <dgm:prSet/>
      <dgm:spPr/>
      <dgm:t>
        <a:bodyPr/>
        <a:lstStyle/>
        <a:p>
          <a:endParaRPr lang="en-US"/>
        </a:p>
      </dgm:t>
    </dgm:pt>
    <dgm:pt modelId="{5593DA97-7003-4787-B2C8-1153533C93E9}" type="pres">
      <dgm:prSet presAssocID="{F838DDD6-6CA1-45D2-B167-2F754692C8DD}" presName="cycle" presStyleCnt="0">
        <dgm:presLayoutVars>
          <dgm:chMax val="1"/>
          <dgm:dir/>
          <dgm:animLvl val="ctr"/>
          <dgm:resizeHandles val="exact"/>
        </dgm:presLayoutVars>
      </dgm:prSet>
      <dgm:spPr/>
      <dgm:t>
        <a:bodyPr/>
        <a:lstStyle/>
        <a:p>
          <a:endParaRPr lang="en-US"/>
        </a:p>
      </dgm:t>
    </dgm:pt>
    <dgm:pt modelId="{C0532669-D916-488A-961A-5D519BDFAE9D}" type="pres">
      <dgm:prSet presAssocID="{92B30A08-A0BA-47ED-A8C5-2FE0A721C0F1}" presName="centerShape" presStyleLbl="node0" presStyleIdx="0" presStyleCnt="1" custScaleX="111557" custScaleY="108106"/>
      <dgm:spPr/>
      <dgm:t>
        <a:bodyPr/>
        <a:lstStyle/>
        <a:p>
          <a:endParaRPr lang="en-US"/>
        </a:p>
      </dgm:t>
    </dgm:pt>
    <dgm:pt modelId="{7D4A2EE3-3715-4A1D-A0E3-0F10962CE2C4}" type="pres">
      <dgm:prSet presAssocID="{EE99D3A9-3D6F-4D3B-B4F8-9DBB4B0148FE}" presName="parTrans" presStyleLbl="bgSibTrans2D1" presStyleIdx="0" presStyleCnt="4"/>
      <dgm:spPr/>
      <dgm:t>
        <a:bodyPr/>
        <a:lstStyle/>
        <a:p>
          <a:endParaRPr lang="en-US"/>
        </a:p>
      </dgm:t>
    </dgm:pt>
    <dgm:pt modelId="{E6E9ADD5-3BBA-4D5E-A655-FD2F5DDA3244}" type="pres">
      <dgm:prSet presAssocID="{AB4FFA31-F27C-4105-BAB8-6DA445554038}" presName="node" presStyleLbl="node1" presStyleIdx="0" presStyleCnt="4">
        <dgm:presLayoutVars>
          <dgm:bulletEnabled val="1"/>
        </dgm:presLayoutVars>
      </dgm:prSet>
      <dgm:spPr/>
      <dgm:t>
        <a:bodyPr/>
        <a:lstStyle/>
        <a:p>
          <a:endParaRPr lang="en-US"/>
        </a:p>
      </dgm:t>
    </dgm:pt>
    <dgm:pt modelId="{60A4E778-AC47-4E57-A767-0C5679171EFF}" type="pres">
      <dgm:prSet presAssocID="{7897FE64-A745-4732-A7A5-E04748A48481}" presName="parTrans" presStyleLbl="bgSibTrans2D1" presStyleIdx="1" presStyleCnt="4"/>
      <dgm:spPr/>
      <dgm:t>
        <a:bodyPr/>
        <a:lstStyle/>
        <a:p>
          <a:endParaRPr lang="en-US"/>
        </a:p>
      </dgm:t>
    </dgm:pt>
    <dgm:pt modelId="{38EE2B67-6AD4-483E-88EE-DDFBBC359A96}" type="pres">
      <dgm:prSet presAssocID="{E94A9BFF-4997-45F2-B620-3BEAA6A5D398}" presName="node" presStyleLbl="node1" presStyleIdx="1" presStyleCnt="4">
        <dgm:presLayoutVars>
          <dgm:bulletEnabled val="1"/>
        </dgm:presLayoutVars>
      </dgm:prSet>
      <dgm:spPr/>
      <dgm:t>
        <a:bodyPr/>
        <a:lstStyle/>
        <a:p>
          <a:endParaRPr lang="en-US"/>
        </a:p>
      </dgm:t>
    </dgm:pt>
    <dgm:pt modelId="{0BAF4695-A787-4F3D-AFB9-3B88EEDDF74A}" type="pres">
      <dgm:prSet presAssocID="{66129FAE-0A21-45F4-B98A-D366DD1B906B}" presName="parTrans" presStyleLbl="bgSibTrans2D1" presStyleIdx="2" presStyleCnt="4"/>
      <dgm:spPr/>
      <dgm:t>
        <a:bodyPr/>
        <a:lstStyle/>
        <a:p>
          <a:endParaRPr lang="en-US"/>
        </a:p>
      </dgm:t>
    </dgm:pt>
    <dgm:pt modelId="{B97B700F-519A-4996-AFD4-2871948090C1}" type="pres">
      <dgm:prSet presAssocID="{44840464-46DE-4CFF-AD01-0B78B38131B1}" presName="node" presStyleLbl="node1" presStyleIdx="2" presStyleCnt="4">
        <dgm:presLayoutVars>
          <dgm:bulletEnabled val="1"/>
        </dgm:presLayoutVars>
      </dgm:prSet>
      <dgm:spPr/>
      <dgm:t>
        <a:bodyPr/>
        <a:lstStyle/>
        <a:p>
          <a:endParaRPr lang="en-US"/>
        </a:p>
      </dgm:t>
    </dgm:pt>
    <dgm:pt modelId="{2B711201-3AA9-4444-B93B-CF0A0AFAF169}" type="pres">
      <dgm:prSet presAssocID="{18968443-DDCD-4262-BD9C-4A7446995B2F}" presName="parTrans" presStyleLbl="bgSibTrans2D1" presStyleIdx="3" presStyleCnt="4"/>
      <dgm:spPr/>
      <dgm:t>
        <a:bodyPr/>
        <a:lstStyle/>
        <a:p>
          <a:endParaRPr lang="en-US"/>
        </a:p>
      </dgm:t>
    </dgm:pt>
    <dgm:pt modelId="{3B88FE32-1BFE-41EF-8F26-F07A45D245D6}" type="pres">
      <dgm:prSet presAssocID="{FE34FDF2-9D56-4C77-A6B5-1E4AA211DFB3}" presName="node" presStyleLbl="node1" presStyleIdx="3" presStyleCnt="4">
        <dgm:presLayoutVars>
          <dgm:bulletEnabled val="1"/>
        </dgm:presLayoutVars>
      </dgm:prSet>
      <dgm:spPr/>
      <dgm:t>
        <a:bodyPr/>
        <a:lstStyle/>
        <a:p>
          <a:endParaRPr lang="en-US"/>
        </a:p>
      </dgm:t>
    </dgm:pt>
  </dgm:ptLst>
  <dgm:cxnLst>
    <dgm:cxn modelId="{767677C7-7349-4F56-BFB3-24C7D6D6919B}" type="presOf" srcId="{7897FE64-A745-4732-A7A5-E04748A48481}" destId="{60A4E778-AC47-4E57-A767-0C5679171EFF}" srcOrd="0" destOrd="0" presId="urn:microsoft.com/office/officeart/2005/8/layout/radial4"/>
    <dgm:cxn modelId="{2BF41F7B-0A66-400B-85B2-34AA6A175E3C}" type="presOf" srcId="{F838DDD6-6CA1-45D2-B167-2F754692C8DD}" destId="{5593DA97-7003-4787-B2C8-1153533C93E9}" srcOrd="0" destOrd="0" presId="urn:microsoft.com/office/officeart/2005/8/layout/radial4"/>
    <dgm:cxn modelId="{1DDC5D3C-4843-444F-A19C-A07E97FE651A}" type="presOf" srcId="{66129FAE-0A21-45F4-B98A-D366DD1B906B}" destId="{0BAF4695-A787-4F3D-AFB9-3B88EEDDF74A}" srcOrd="0" destOrd="0" presId="urn:microsoft.com/office/officeart/2005/8/layout/radial4"/>
    <dgm:cxn modelId="{65993C42-70DC-4265-A1C8-2B80EEA5E8B0}" type="presOf" srcId="{92B30A08-A0BA-47ED-A8C5-2FE0A721C0F1}" destId="{C0532669-D916-488A-961A-5D519BDFAE9D}" srcOrd="0" destOrd="0" presId="urn:microsoft.com/office/officeart/2005/8/layout/radial4"/>
    <dgm:cxn modelId="{F57C9B13-4A9F-4690-AF7E-B9F8476D4A35}" srcId="{92B30A08-A0BA-47ED-A8C5-2FE0A721C0F1}" destId="{FE34FDF2-9D56-4C77-A6B5-1E4AA211DFB3}" srcOrd="3" destOrd="0" parTransId="{18968443-DDCD-4262-BD9C-4A7446995B2F}" sibTransId="{9C8FB1A0-E4B1-4DAF-B403-477965C4F8F2}"/>
    <dgm:cxn modelId="{DE2591D1-496C-4B76-B5B6-07CA24BB9095}" type="presOf" srcId="{E94A9BFF-4997-45F2-B620-3BEAA6A5D398}" destId="{38EE2B67-6AD4-483E-88EE-DDFBBC359A96}" srcOrd="0" destOrd="0" presId="urn:microsoft.com/office/officeart/2005/8/layout/radial4"/>
    <dgm:cxn modelId="{D6C58865-302C-4EAC-AFC6-1759B9BA88BA}" type="presOf" srcId="{EE99D3A9-3D6F-4D3B-B4F8-9DBB4B0148FE}" destId="{7D4A2EE3-3715-4A1D-A0E3-0F10962CE2C4}" srcOrd="0" destOrd="0" presId="urn:microsoft.com/office/officeart/2005/8/layout/radial4"/>
    <dgm:cxn modelId="{A8A8B2EC-E861-4B6B-A43D-D7C1484569E5}" type="presOf" srcId="{AB4FFA31-F27C-4105-BAB8-6DA445554038}" destId="{E6E9ADD5-3BBA-4D5E-A655-FD2F5DDA3244}" srcOrd="0" destOrd="0" presId="urn:microsoft.com/office/officeart/2005/8/layout/radial4"/>
    <dgm:cxn modelId="{F044088E-2AE8-447C-A427-8C526AB66742}" srcId="{92B30A08-A0BA-47ED-A8C5-2FE0A721C0F1}" destId="{E94A9BFF-4997-45F2-B620-3BEAA6A5D398}" srcOrd="1" destOrd="0" parTransId="{7897FE64-A745-4732-A7A5-E04748A48481}" sibTransId="{413B5040-2897-479B-AE2B-58DDB2070F9E}"/>
    <dgm:cxn modelId="{C0C50E1D-851F-4682-8B71-3FFAB3B00CD6}" srcId="{92B30A08-A0BA-47ED-A8C5-2FE0A721C0F1}" destId="{44840464-46DE-4CFF-AD01-0B78B38131B1}" srcOrd="2" destOrd="0" parTransId="{66129FAE-0A21-45F4-B98A-D366DD1B906B}" sibTransId="{F121915A-7AE0-4829-98C7-CB1D58B85BB3}"/>
    <dgm:cxn modelId="{1072C3DC-1D3C-4FE6-A6B2-D709F8D02CE8}" type="presOf" srcId="{18968443-DDCD-4262-BD9C-4A7446995B2F}" destId="{2B711201-3AA9-4444-B93B-CF0A0AFAF169}" srcOrd="0" destOrd="0" presId="urn:microsoft.com/office/officeart/2005/8/layout/radial4"/>
    <dgm:cxn modelId="{540671DB-A204-4A8D-8C24-0BCA1DC9ED10}" srcId="{92B30A08-A0BA-47ED-A8C5-2FE0A721C0F1}" destId="{AB4FFA31-F27C-4105-BAB8-6DA445554038}" srcOrd="0" destOrd="0" parTransId="{EE99D3A9-3D6F-4D3B-B4F8-9DBB4B0148FE}" sibTransId="{1E2DF954-F6CF-463E-89D5-7D9E8841CFAA}"/>
    <dgm:cxn modelId="{7EEFCF9B-195E-4135-81E9-E616C833ED68}" type="presOf" srcId="{44840464-46DE-4CFF-AD01-0B78B38131B1}" destId="{B97B700F-519A-4996-AFD4-2871948090C1}" srcOrd="0" destOrd="0" presId="urn:microsoft.com/office/officeart/2005/8/layout/radial4"/>
    <dgm:cxn modelId="{6BC063C0-8D73-45AA-AA30-5DA20BBEB038}" srcId="{F838DDD6-6CA1-45D2-B167-2F754692C8DD}" destId="{92B30A08-A0BA-47ED-A8C5-2FE0A721C0F1}" srcOrd="0" destOrd="0" parTransId="{D275B3B1-A38B-4615-B45F-7EA3A039D34A}" sibTransId="{01BB1F55-C6E3-4CEF-8FEF-8A57924E954B}"/>
    <dgm:cxn modelId="{44D70EB5-2DBC-4DC2-A49E-E4CE4D0432EA}" type="presOf" srcId="{FE34FDF2-9D56-4C77-A6B5-1E4AA211DFB3}" destId="{3B88FE32-1BFE-41EF-8F26-F07A45D245D6}" srcOrd="0" destOrd="0" presId="urn:microsoft.com/office/officeart/2005/8/layout/radial4"/>
    <dgm:cxn modelId="{8DCE25AE-A4BA-478A-8665-10051800ABDA}" type="presParOf" srcId="{5593DA97-7003-4787-B2C8-1153533C93E9}" destId="{C0532669-D916-488A-961A-5D519BDFAE9D}" srcOrd="0" destOrd="0" presId="urn:microsoft.com/office/officeart/2005/8/layout/radial4"/>
    <dgm:cxn modelId="{FAE53E61-EF66-4A0D-9E78-613534238EEC}" type="presParOf" srcId="{5593DA97-7003-4787-B2C8-1153533C93E9}" destId="{7D4A2EE3-3715-4A1D-A0E3-0F10962CE2C4}" srcOrd="1" destOrd="0" presId="urn:microsoft.com/office/officeart/2005/8/layout/radial4"/>
    <dgm:cxn modelId="{3A9991D1-A544-444F-8ED7-F55CC47C4640}" type="presParOf" srcId="{5593DA97-7003-4787-B2C8-1153533C93E9}" destId="{E6E9ADD5-3BBA-4D5E-A655-FD2F5DDA3244}" srcOrd="2" destOrd="0" presId="urn:microsoft.com/office/officeart/2005/8/layout/radial4"/>
    <dgm:cxn modelId="{DF16A100-6557-453C-8D3A-868B5812E282}" type="presParOf" srcId="{5593DA97-7003-4787-B2C8-1153533C93E9}" destId="{60A4E778-AC47-4E57-A767-0C5679171EFF}" srcOrd="3" destOrd="0" presId="urn:microsoft.com/office/officeart/2005/8/layout/radial4"/>
    <dgm:cxn modelId="{AB96F06E-E633-4958-A0A8-1DC3E89201F8}" type="presParOf" srcId="{5593DA97-7003-4787-B2C8-1153533C93E9}" destId="{38EE2B67-6AD4-483E-88EE-DDFBBC359A96}" srcOrd="4" destOrd="0" presId="urn:microsoft.com/office/officeart/2005/8/layout/radial4"/>
    <dgm:cxn modelId="{CBC55A38-3DA5-41FD-8855-2EC2C3DD6E4F}" type="presParOf" srcId="{5593DA97-7003-4787-B2C8-1153533C93E9}" destId="{0BAF4695-A787-4F3D-AFB9-3B88EEDDF74A}" srcOrd="5" destOrd="0" presId="urn:microsoft.com/office/officeart/2005/8/layout/radial4"/>
    <dgm:cxn modelId="{0B85EC2A-7921-4458-B4C0-8091C88C5834}" type="presParOf" srcId="{5593DA97-7003-4787-B2C8-1153533C93E9}" destId="{B97B700F-519A-4996-AFD4-2871948090C1}" srcOrd="6" destOrd="0" presId="urn:microsoft.com/office/officeart/2005/8/layout/radial4"/>
    <dgm:cxn modelId="{88463A09-98A2-462F-AC9B-2E4F29FBC2CC}" type="presParOf" srcId="{5593DA97-7003-4787-B2C8-1153533C93E9}" destId="{2B711201-3AA9-4444-B93B-CF0A0AFAF169}" srcOrd="7" destOrd="0" presId="urn:microsoft.com/office/officeart/2005/8/layout/radial4"/>
    <dgm:cxn modelId="{5586066D-C24E-4607-AE49-DF1A3EB41E8E}" type="presParOf" srcId="{5593DA97-7003-4787-B2C8-1153533C93E9}" destId="{3B88FE32-1BFE-41EF-8F26-F07A45D245D6}" srcOrd="8"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838DDD6-6CA1-45D2-B167-2F754692C8DD}" type="doc">
      <dgm:prSet loTypeId="urn:microsoft.com/office/officeart/2005/8/layout/radial4" loCatId="relationship" qsTypeId="urn:microsoft.com/office/officeart/2005/8/quickstyle/simple3" qsCatId="simple" csTypeId="urn:microsoft.com/office/officeart/2005/8/colors/colorful2" csCatId="colorful" phldr="1"/>
      <dgm:spPr/>
      <dgm:t>
        <a:bodyPr/>
        <a:lstStyle/>
        <a:p>
          <a:endParaRPr lang="en-US"/>
        </a:p>
      </dgm:t>
    </dgm:pt>
    <dgm:pt modelId="{92B30A08-A0BA-47ED-A8C5-2FE0A721C0F1}">
      <dgm:prSet phldrT="[Text]" custT="1"/>
      <dgm:spPr/>
      <dgm:t>
        <a:bodyPr/>
        <a:lstStyle/>
        <a:p>
          <a:r>
            <a:rPr lang="en-US" sz="2000" dirty="0" smtClean="0"/>
            <a:t>Concordia Identity</a:t>
          </a:r>
          <a:br>
            <a:rPr lang="en-US" sz="2000" dirty="0" smtClean="0"/>
          </a:br>
          <a:r>
            <a:rPr lang="en-US" sz="2000" dirty="0" smtClean="0"/>
            <a:t>and</a:t>
          </a:r>
          <a:br>
            <a:rPr lang="en-US" sz="2000" dirty="0" smtClean="0"/>
          </a:br>
          <a:r>
            <a:rPr lang="en-US" sz="2000" dirty="0" smtClean="0"/>
            <a:t>Christian Higher </a:t>
          </a:r>
          <a:r>
            <a:rPr lang="en-US" sz="2000" dirty="0" err="1" smtClean="0"/>
            <a:t>Educ</a:t>
          </a:r>
          <a:endParaRPr lang="en-US" sz="2000" dirty="0"/>
        </a:p>
      </dgm:t>
    </dgm:pt>
    <dgm:pt modelId="{D275B3B1-A38B-4615-B45F-7EA3A039D34A}" type="parTrans" cxnId="{6BC063C0-8D73-45AA-AA30-5DA20BBEB038}">
      <dgm:prSet/>
      <dgm:spPr/>
      <dgm:t>
        <a:bodyPr/>
        <a:lstStyle/>
        <a:p>
          <a:endParaRPr lang="en-US"/>
        </a:p>
      </dgm:t>
    </dgm:pt>
    <dgm:pt modelId="{01BB1F55-C6E3-4CEF-8FEF-8A57924E954B}" type="sibTrans" cxnId="{6BC063C0-8D73-45AA-AA30-5DA20BBEB038}">
      <dgm:prSet/>
      <dgm:spPr/>
      <dgm:t>
        <a:bodyPr/>
        <a:lstStyle/>
        <a:p>
          <a:endParaRPr lang="en-US"/>
        </a:p>
      </dgm:t>
    </dgm:pt>
    <dgm:pt modelId="{AB4FFA31-F27C-4105-BAB8-6DA445554038}">
      <dgm:prSet phldrT="[Text]"/>
      <dgm:spPr/>
      <dgm:t>
        <a:bodyPr/>
        <a:lstStyle/>
        <a:p>
          <a:r>
            <a:rPr lang="en-US" dirty="0" smtClean="0"/>
            <a:t>Outside regulation and compliance</a:t>
          </a:r>
          <a:endParaRPr lang="en-US" dirty="0"/>
        </a:p>
      </dgm:t>
    </dgm:pt>
    <dgm:pt modelId="{EE99D3A9-3D6F-4D3B-B4F8-9DBB4B0148FE}" type="parTrans" cxnId="{540671DB-A204-4A8D-8C24-0BCA1DC9ED10}">
      <dgm:prSet/>
      <dgm:spPr/>
      <dgm:t>
        <a:bodyPr/>
        <a:lstStyle/>
        <a:p>
          <a:endParaRPr lang="en-US"/>
        </a:p>
      </dgm:t>
    </dgm:pt>
    <dgm:pt modelId="{1E2DF954-F6CF-463E-89D5-7D9E8841CFAA}" type="sibTrans" cxnId="{540671DB-A204-4A8D-8C24-0BCA1DC9ED10}">
      <dgm:prSet/>
      <dgm:spPr/>
      <dgm:t>
        <a:bodyPr/>
        <a:lstStyle/>
        <a:p>
          <a:endParaRPr lang="en-US"/>
        </a:p>
      </dgm:t>
    </dgm:pt>
    <dgm:pt modelId="{E94A9BFF-4997-45F2-B620-3BEAA6A5D398}">
      <dgm:prSet phldrT="[Text]"/>
      <dgm:spPr/>
      <dgm:t>
        <a:bodyPr/>
        <a:lstStyle/>
        <a:p>
          <a:r>
            <a:rPr lang="en-US" dirty="0" smtClean="0"/>
            <a:t>Our students' understanding and Biblically informed judgment</a:t>
          </a:r>
          <a:endParaRPr lang="en-US" dirty="0"/>
        </a:p>
      </dgm:t>
    </dgm:pt>
    <dgm:pt modelId="{7897FE64-A745-4732-A7A5-E04748A48481}" type="parTrans" cxnId="{F044088E-2AE8-447C-A427-8C526AB66742}">
      <dgm:prSet/>
      <dgm:spPr/>
      <dgm:t>
        <a:bodyPr/>
        <a:lstStyle/>
        <a:p>
          <a:endParaRPr lang="en-US"/>
        </a:p>
      </dgm:t>
    </dgm:pt>
    <dgm:pt modelId="{413B5040-2897-479B-AE2B-58DDB2070F9E}" type="sibTrans" cxnId="{F044088E-2AE8-447C-A427-8C526AB66742}">
      <dgm:prSet/>
      <dgm:spPr/>
      <dgm:t>
        <a:bodyPr/>
        <a:lstStyle/>
        <a:p>
          <a:endParaRPr lang="en-US"/>
        </a:p>
      </dgm:t>
    </dgm:pt>
    <dgm:pt modelId="{FE34FDF2-9D56-4C77-A6B5-1E4AA211DFB3}">
      <dgm:prSet phldrT="[Text]"/>
      <dgm:spPr/>
      <dgm:t>
        <a:bodyPr/>
        <a:lstStyle/>
        <a:p>
          <a:r>
            <a:rPr lang="en-US" dirty="0" smtClean="0"/>
            <a:t>The</a:t>
          </a:r>
          <a:br>
            <a:rPr lang="en-US" dirty="0" smtClean="0"/>
          </a:br>
          <a:r>
            <a:rPr lang="en-US" dirty="0" smtClean="0"/>
            <a:t>church's predicament</a:t>
          </a:r>
          <a:endParaRPr lang="en-US" dirty="0"/>
        </a:p>
      </dgm:t>
    </dgm:pt>
    <dgm:pt modelId="{18968443-DDCD-4262-BD9C-4A7446995B2F}" type="parTrans" cxnId="{F57C9B13-4A9F-4690-AF7E-B9F8476D4A35}">
      <dgm:prSet/>
      <dgm:spPr/>
      <dgm:t>
        <a:bodyPr/>
        <a:lstStyle/>
        <a:p>
          <a:endParaRPr lang="en-US"/>
        </a:p>
      </dgm:t>
    </dgm:pt>
    <dgm:pt modelId="{9C8FB1A0-E4B1-4DAF-B403-477965C4F8F2}" type="sibTrans" cxnId="{F57C9B13-4A9F-4690-AF7E-B9F8476D4A35}">
      <dgm:prSet/>
      <dgm:spPr/>
      <dgm:t>
        <a:bodyPr/>
        <a:lstStyle/>
        <a:p>
          <a:endParaRPr lang="en-US"/>
        </a:p>
      </dgm:t>
    </dgm:pt>
    <dgm:pt modelId="{44840464-46DE-4CFF-AD01-0B78B38131B1}">
      <dgm:prSet phldrT="[Text]"/>
      <dgm:spPr/>
      <dgm:t>
        <a:bodyPr/>
        <a:lstStyle/>
        <a:p>
          <a:r>
            <a:rPr lang="en-US" dirty="0" smtClean="0"/>
            <a:t>Care for </a:t>
          </a:r>
          <a:r>
            <a:rPr lang="en-US" i="1" dirty="0" smtClean="0"/>
            <a:t>all </a:t>
          </a:r>
          <a:r>
            <a:rPr lang="en-US" dirty="0" smtClean="0"/>
            <a:t>students and student groups</a:t>
          </a:r>
          <a:endParaRPr lang="en-US" dirty="0"/>
        </a:p>
      </dgm:t>
    </dgm:pt>
    <dgm:pt modelId="{66129FAE-0A21-45F4-B98A-D366DD1B906B}" type="parTrans" cxnId="{C0C50E1D-851F-4682-8B71-3FFAB3B00CD6}">
      <dgm:prSet/>
      <dgm:spPr/>
      <dgm:t>
        <a:bodyPr/>
        <a:lstStyle/>
        <a:p>
          <a:endParaRPr lang="en-US"/>
        </a:p>
      </dgm:t>
    </dgm:pt>
    <dgm:pt modelId="{F121915A-7AE0-4829-98C7-CB1D58B85BB3}" type="sibTrans" cxnId="{C0C50E1D-851F-4682-8B71-3FFAB3B00CD6}">
      <dgm:prSet/>
      <dgm:spPr/>
      <dgm:t>
        <a:bodyPr/>
        <a:lstStyle/>
        <a:p>
          <a:endParaRPr lang="en-US"/>
        </a:p>
      </dgm:t>
    </dgm:pt>
    <dgm:pt modelId="{5593DA97-7003-4787-B2C8-1153533C93E9}" type="pres">
      <dgm:prSet presAssocID="{F838DDD6-6CA1-45D2-B167-2F754692C8DD}" presName="cycle" presStyleCnt="0">
        <dgm:presLayoutVars>
          <dgm:chMax val="1"/>
          <dgm:dir/>
          <dgm:animLvl val="ctr"/>
          <dgm:resizeHandles val="exact"/>
        </dgm:presLayoutVars>
      </dgm:prSet>
      <dgm:spPr/>
      <dgm:t>
        <a:bodyPr/>
        <a:lstStyle/>
        <a:p>
          <a:endParaRPr lang="en-US"/>
        </a:p>
      </dgm:t>
    </dgm:pt>
    <dgm:pt modelId="{C0532669-D916-488A-961A-5D519BDFAE9D}" type="pres">
      <dgm:prSet presAssocID="{92B30A08-A0BA-47ED-A8C5-2FE0A721C0F1}" presName="centerShape" presStyleLbl="node0" presStyleIdx="0" presStyleCnt="1" custScaleX="111557" custScaleY="111277"/>
      <dgm:spPr/>
      <dgm:t>
        <a:bodyPr/>
        <a:lstStyle/>
        <a:p>
          <a:endParaRPr lang="en-US"/>
        </a:p>
      </dgm:t>
    </dgm:pt>
    <dgm:pt modelId="{7D4A2EE3-3715-4A1D-A0E3-0F10962CE2C4}" type="pres">
      <dgm:prSet presAssocID="{EE99D3A9-3D6F-4D3B-B4F8-9DBB4B0148FE}" presName="parTrans" presStyleLbl="bgSibTrans2D1" presStyleIdx="0" presStyleCnt="4"/>
      <dgm:spPr/>
      <dgm:t>
        <a:bodyPr/>
        <a:lstStyle/>
        <a:p>
          <a:endParaRPr lang="en-US"/>
        </a:p>
      </dgm:t>
    </dgm:pt>
    <dgm:pt modelId="{E6E9ADD5-3BBA-4D5E-A655-FD2F5DDA3244}" type="pres">
      <dgm:prSet presAssocID="{AB4FFA31-F27C-4105-BAB8-6DA445554038}" presName="node" presStyleLbl="node1" presStyleIdx="0" presStyleCnt="4">
        <dgm:presLayoutVars>
          <dgm:bulletEnabled val="1"/>
        </dgm:presLayoutVars>
      </dgm:prSet>
      <dgm:spPr/>
      <dgm:t>
        <a:bodyPr/>
        <a:lstStyle/>
        <a:p>
          <a:endParaRPr lang="en-US"/>
        </a:p>
      </dgm:t>
    </dgm:pt>
    <dgm:pt modelId="{60A4E778-AC47-4E57-A767-0C5679171EFF}" type="pres">
      <dgm:prSet presAssocID="{7897FE64-A745-4732-A7A5-E04748A48481}" presName="parTrans" presStyleLbl="bgSibTrans2D1" presStyleIdx="1" presStyleCnt="4"/>
      <dgm:spPr/>
      <dgm:t>
        <a:bodyPr/>
        <a:lstStyle/>
        <a:p>
          <a:endParaRPr lang="en-US"/>
        </a:p>
      </dgm:t>
    </dgm:pt>
    <dgm:pt modelId="{38EE2B67-6AD4-483E-88EE-DDFBBC359A96}" type="pres">
      <dgm:prSet presAssocID="{E94A9BFF-4997-45F2-B620-3BEAA6A5D398}" presName="node" presStyleLbl="node1" presStyleIdx="1" presStyleCnt="4">
        <dgm:presLayoutVars>
          <dgm:bulletEnabled val="1"/>
        </dgm:presLayoutVars>
      </dgm:prSet>
      <dgm:spPr/>
      <dgm:t>
        <a:bodyPr/>
        <a:lstStyle/>
        <a:p>
          <a:endParaRPr lang="en-US"/>
        </a:p>
      </dgm:t>
    </dgm:pt>
    <dgm:pt modelId="{0BAF4695-A787-4F3D-AFB9-3B88EEDDF74A}" type="pres">
      <dgm:prSet presAssocID="{66129FAE-0A21-45F4-B98A-D366DD1B906B}" presName="parTrans" presStyleLbl="bgSibTrans2D1" presStyleIdx="2" presStyleCnt="4"/>
      <dgm:spPr/>
      <dgm:t>
        <a:bodyPr/>
        <a:lstStyle/>
        <a:p>
          <a:endParaRPr lang="en-US"/>
        </a:p>
      </dgm:t>
    </dgm:pt>
    <dgm:pt modelId="{B97B700F-519A-4996-AFD4-2871948090C1}" type="pres">
      <dgm:prSet presAssocID="{44840464-46DE-4CFF-AD01-0B78B38131B1}" presName="node" presStyleLbl="node1" presStyleIdx="2" presStyleCnt="4">
        <dgm:presLayoutVars>
          <dgm:bulletEnabled val="1"/>
        </dgm:presLayoutVars>
      </dgm:prSet>
      <dgm:spPr/>
      <dgm:t>
        <a:bodyPr/>
        <a:lstStyle/>
        <a:p>
          <a:endParaRPr lang="en-US"/>
        </a:p>
      </dgm:t>
    </dgm:pt>
    <dgm:pt modelId="{2B711201-3AA9-4444-B93B-CF0A0AFAF169}" type="pres">
      <dgm:prSet presAssocID="{18968443-DDCD-4262-BD9C-4A7446995B2F}" presName="parTrans" presStyleLbl="bgSibTrans2D1" presStyleIdx="3" presStyleCnt="4"/>
      <dgm:spPr/>
      <dgm:t>
        <a:bodyPr/>
        <a:lstStyle/>
        <a:p>
          <a:endParaRPr lang="en-US"/>
        </a:p>
      </dgm:t>
    </dgm:pt>
    <dgm:pt modelId="{3B88FE32-1BFE-41EF-8F26-F07A45D245D6}" type="pres">
      <dgm:prSet presAssocID="{FE34FDF2-9D56-4C77-A6B5-1E4AA211DFB3}" presName="node" presStyleLbl="node1" presStyleIdx="3" presStyleCnt="4">
        <dgm:presLayoutVars>
          <dgm:bulletEnabled val="1"/>
        </dgm:presLayoutVars>
      </dgm:prSet>
      <dgm:spPr/>
      <dgm:t>
        <a:bodyPr/>
        <a:lstStyle/>
        <a:p>
          <a:endParaRPr lang="en-US"/>
        </a:p>
      </dgm:t>
    </dgm:pt>
  </dgm:ptLst>
  <dgm:cxnLst>
    <dgm:cxn modelId="{E7E0D229-F8AC-4B50-8929-593B2A9C322D}" type="presOf" srcId="{7897FE64-A745-4732-A7A5-E04748A48481}" destId="{60A4E778-AC47-4E57-A767-0C5679171EFF}" srcOrd="0" destOrd="0" presId="urn:microsoft.com/office/officeart/2005/8/layout/radial4"/>
    <dgm:cxn modelId="{F044088E-2AE8-447C-A427-8C526AB66742}" srcId="{92B30A08-A0BA-47ED-A8C5-2FE0A721C0F1}" destId="{E94A9BFF-4997-45F2-B620-3BEAA6A5D398}" srcOrd="1" destOrd="0" parTransId="{7897FE64-A745-4732-A7A5-E04748A48481}" sibTransId="{413B5040-2897-479B-AE2B-58DDB2070F9E}"/>
    <dgm:cxn modelId="{FDFC8D66-8F3B-4896-9B2C-0E1D49772F39}" type="presOf" srcId="{44840464-46DE-4CFF-AD01-0B78B38131B1}" destId="{B97B700F-519A-4996-AFD4-2871948090C1}" srcOrd="0" destOrd="0" presId="urn:microsoft.com/office/officeart/2005/8/layout/radial4"/>
    <dgm:cxn modelId="{799EB52E-99BD-472C-98F4-0890FA2CFB29}" type="presOf" srcId="{F838DDD6-6CA1-45D2-B167-2F754692C8DD}" destId="{5593DA97-7003-4787-B2C8-1153533C93E9}" srcOrd="0" destOrd="0" presId="urn:microsoft.com/office/officeart/2005/8/layout/radial4"/>
    <dgm:cxn modelId="{AFEDA540-7DFA-41F4-8F48-62E33E728A46}" type="presOf" srcId="{92B30A08-A0BA-47ED-A8C5-2FE0A721C0F1}" destId="{C0532669-D916-488A-961A-5D519BDFAE9D}" srcOrd="0" destOrd="0" presId="urn:microsoft.com/office/officeart/2005/8/layout/radial4"/>
    <dgm:cxn modelId="{A82E2DB8-9042-4628-B476-D73C57B0184A}" type="presOf" srcId="{EE99D3A9-3D6F-4D3B-B4F8-9DBB4B0148FE}" destId="{7D4A2EE3-3715-4A1D-A0E3-0F10962CE2C4}" srcOrd="0" destOrd="0" presId="urn:microsoft.com/office/officeart/2005/8/layout/radial4"/>
    <dgm:cxn modelId="{C0C50E1D-851F-4682-8B71-3FFAB3B00CD6}" srcId="{92B30A08-A0BA-47ED-A8C5-2FE0A721C0F1}" destId="{44840464-46DE-4CFF-AD01-0B78B38131B1}" srcOrd="2" destOrd="0" parTransId="{66129FAE-0A21-45F4-B98A-D366DD1B906B}" sibTransId="{F121915A-7AE0-4829-98C7-CB1D58B85BB3}"/>
    <dgm:cxn modelId="{319BE5B1-FDE3-4633-86E0-3B0D0E651A3E}" type="presOf" srcId="{E94A9BFF-4997-45F2-B620-3BEAA6A5D398}" destId="{38EE2B67-6AD4-483E-88EE-DDFBBC359A96}" srcOrd="0" destOrd="0" presId="urn:microsoft.com/office/officeart/2005/8/layout/radial4"/>
    <dgm:cxn modelId="{1758113B-FAFA-46A6-953B-9859D00575B3}" type="presOf" srcId="{18968443-DDCD-4262-BD9C-4A7446995B2F}" destId="{2B711201-3AA9-4444-B93B-CF0A0AFAF169}" srcOrd="0" destOrd="0" presId="urn:microsoft.com/office/officeart/2005/8/layout/radial4"/>
    <dgm:cxn modelId="{4711A820-F35F-4BE3-AFCA-5FA11F4E4AB0}" type="presOf" srcId="{AB4FFA31-F27C-4105-BAB8-6DA445554038}" destId="{E6E9ADD5-3BBA-4D5E-A655-FD2F5DDA3244}" srcOrd="0" destOrd="0" presId="urn:microsoft.com/office/officeart/2005/8/layout/radial4"/>
    <dgm:cxn modelId="{6BC063C0-8D73-45AA-AA30-5DA20BBEB038}" srcId="{F838DDD6-6CA1-45D2-B167-2F754692C8DD}" destId="{92B30A08-A0BA-47ED-A8C5-2FE0A721C0F1}" srcOrd="0" destOrd="0" parTransId="{D275B3B1-A38B-4615-B45F-7EA3A039D34A}" sibTransId="{01BB1F55-C6E3-4CEF-8FEF-8A57924E954B}"/>
    <dgm:cxn modelId="{417BD5CA-873D-44EA-9B52-9507B1B465FF}" type="presOf" srcId="{FE34FDF2-9D56-4C77-A6B5-1E4AA211DFB3}" destId="{3B88FE32-1BFE-41EF-8F26-F07A45D245D6}" srcOrd="0" destOrd="0" presId="urn:microsoft.com/office/officeart/2005/8/layout/radial4"/>
    <dgm:cxn modelId="{F57C9B13-4A9F-4690-AF7E-B9F8476D4A35}" srcId="{92B30A08-A0BA-47ED-A8C5-2FE0A721C0F1}" destId="{FE34FDF2-9D56-4C77-A6B5-1E4AA211DFB3}" srcOrd="3" destOrd="0" parTransId="{18968443-DDCD-4262-BD9C-4A7446995B2F}" sibTransId="{9C8FB1A0-E4B1-4DAF-B403-477965C4F8F2}"/>
    <dgm:cxn modelId="{540671DB-A204-4A8D-8C24-0BCA1DC9ED10}" srcId="{92B30A08-A0BA-47ED-A8C5-2FE0A721C0F1}" destId="{AB4FFA31-F27C-4105-BAB8-6DA445554038}" srcOrd="0" destOrd="0" parTransId="{EE99D3A9-3D6F-4D3B-B4F8-9DBB4B0148FE}" sibTransId="{1E2DF954-F6CF-463E-89D5-7D9E8841CFAA}"/>
    <dgm:cxn modelId="{F9A075AC-9945-4BA2-BF64-741522FD2072}" type="presOf" srcId="{66129FAE-0A21-45F4-B98A-D366DD1B906B}" destId="{0BAF4695-A787-4F3D-AFB9-3B88EEDDF74A}" srcOrd="0" destOrd="0" presId="urn:microsoft.com/office/officeart/2005/8/layout/radial4"/>
    <dgm:cxn modelId="{95EFE837-FEAA-491B-A746-C1D71D612FA9}" type="presParOf" srcId="{5593DA97-7003-4787-B2C8-1153533C93E9}" destId="{C0532669-D916-488A-961A-5D519BDFAE9D}" srcOrd="0" destOrd="0" presId="urn:microsoft.com/office/officeart/2005/8/layout/radial4"/>
    <dgm:cxn modelId="{49CB7610-577D-42FE-A1F1-2889ED46C42C}" type="presParOf" srcId="{5593DA97-7003-4787-B2C8-1153533C93E9}" destId="{7D4A2EE3-3715-4A1D-A0E3-0F10962CE2C4}" srcOrd="1" destOrd="0" presId="urn:microsoft.com/office/officeart/2005/8/layout/radial4"/>
    <dgm:cxn modelId="{4848A2AB-E89C-4886-80BE-FB954DD1AEF7}" type="presParOf" srcId="{5593DA97-7003-4787-B2C8-1153533C93E9}" destId="{E6E9ADD5-3BBA-4D5E-A655-FD2F5DDA3244}" srcOrd="2" destOrd="0" presId="urn:microsoft.com/office/officeart/2005/8/layout/radial4"/>
    <dgm:cxn modelId="{FD268BC5-2103-40E4-9AB8-4C0302C226B5}" type="presParOf" srcId="{5593DA97-7003-4787-B2C8-1153533C93E9}" destId="{60A4E778-AC47-4E57-A767-0C5679171EFF}" srcOrd="3" destOrd="0" presId="urn:microsoft.com/office/officeart/2005/8/layout/radial4"/>
    <dgm:cxn modelId="{4FD0243D-A680-4173-BCA7-A63DF8DAFB6E}" type="presParOf" srcId="{5593DA97-7003-4787-B2C8-1153533C93E9}" destId="{38EE2B67-6AD4-483E-88EE-DDFBBC359A96}" srcOrd="4" destOrd="0" presId="urn:microsoft.com/office/officeart/2005/8/layout/radial4"/>
    <dgm:cxn modelId="{78E74917-90A1-49E0-8945-12AD60081ADA}" type="presParOf" srcId="{5593DA97-7003-4787-B2C8-1153533C93E9}" destId="{0BAF4695-A787-4F3D-AFB9-3B88EEDDF74A}" srcOrd="5" destOrd="0" presId="urn:microsoft.com/office/officeart/2005/8/layout/radial4"/>
    <dgm:cxn modelId="{93F8A6D3-3921-41B5-9749-5333AB10B4F3}" type="presParOf" srcId="{5593DA97-7003-4787-B2C8-1153533C93E9}" destId="{B97B700F-519A-4996-AFD4-2871948090C1}" srcOrd="6" destOrd="0" presId="urn:microsoft.com/office/officeart/2005/8/layout/radial4"/>
    <dgm:cxn modelId="{8FC2505B-7DC0-4C17-8DC6-606C393ED9F5}" type="presParOf" srcId="{5593DA97-7003-4787-B2C8-1153533C93E9}" destId="{2B711201-3AA9-4444-B93B-CF0A0AFAF169}" srcOrd="7" destOrd="0" presId="urn:microsoft.com/office/officeart/2005/8/layout/radial4"/>
    <dgm:cxn modelId="{09696AA9-E6C8-4CEC-9967-608B9EF992D4}" type="presParOf" srcId="{5593DA97-7003-4787-B2C8-1153533C93E9}" destId="{3B88FE32-1BFE-41EF-8F26-F07A45D245D6}" srcOrd="8"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4028440" cy="35173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810" y="3"/>
            <a:ext cx="4028440" cy="351737"/>
          </a:xfrm>
          <a:prstGeom prst="rect">
            <a:avLst/>
          </a:prstGeom>
        </p:spPr>
        <p:txBody>
          <a:bodyPr vert="horz" lIns="91440" tIns="45720" rIns="91440" bIns="45720" rtlCol="0"/>
          <a:lstStyle>
            <a:lvl1pPr algn="r">
              <a:defRPr sz="1200"/>
            </a:lvl1pPr>
          </a:lstStyle>
          <a:p>
            <a:fld id="{5D2D73E0-4245-4617-A841-845F00D8D14F}" type="datetimeFigureOut">
              <a:rPr lang="en-US" smtClean="0"/>
              <a:t>12/26/2015</a:t>
            </a:fld>
            <a:endParaRPr lang="en-US"/>
          </a:p>
        </p:txBody>
      </p:sp>
      <p:sp>
        <p:nvSpPr>
          <p:cNvPr id="4" name="Footer Placeholder 3"/>
          <p:cNvSpPr>
            <a:spLocks noGrp="1"/>
          </p:cNvSpPr>
          <p:nvPr>
            <p:ph type="ftr" sz="quarter" idx="2"/>
          </p:nvPr>
        </p:nvSpPr>
        <p:spPr>
          <a:xfrm>
            <a:off x="0" y="6658664"/>
            <a:ext cx="4028440" cy="35173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810" y="6658664"/>
            <a:ext cx="4028440" cy="351736"/>
          </a:xfrm>
          <a:prstGeom prst="rect">
            <a:avLst/>
          </a:prstGeom>
        </p:spPr>
        <p:txBody>
          <a:bodyPr vert="horz" lIns="91440" tIns="45720" rIns="91440" bIns="45720" rtlCol="0" anchor="b"/>
          <a:lstStyle>
            <a:lvl1pPr algn="r">
              <a:defRPr sz="1200"/>
            </a:lvl1pPr>
          </a:lstStyle>
          <a:p>
            <a:fld id="{D59F8003-CF37-4A4E-9E39-4DB51B96578B}" type="slidenum">
              <a:rPr lang="en-US" smtClean="0"/>
              <a:t>‹#›</a:t>
            </a:fld>
            <a:endParaRPr lang="en-US"/>
          </a:p>
        </p:txBody>
      </p:sp>
    </p:spTree>
    <p:extLst>
      <p:ext uri="{BB962C8B-B14F-4D97-AF65-F5344CB8AC3E}">
        <p14:creationId xmlns:p14="http://schemas.microsoft.com/office/powerpoint/2010/main" val="30574449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5116A6B-3E60-4F91-A810-02EC5E5CE5D7}" type="datetimeFigureOut">
              <a:rPr lang="en-US" smtClean="0"/>
              <a:pPr/>
              <a:t>12/26/2015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6156E90-AA5D-4380-A3D2-02C76A039C28}"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116A6B-3E60-4F91-A810-02EC5E5CE5D7}" type="datetimeFigureOut">
              <a:rPr lang="en-US" smtClean="0"/>
              <a:pPr/>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56E90-AA5D-4380-A3D2-02C76A039C2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6156E90-AA5D-4380-A3D2-02C76A039C28}"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116A6B-3E60-4F91-A810-02EC5E5CE5D7}" type="datetimeFigureOut">
              <a:rPr lang="en-US" smtClean="0"/>
              <a:pPr/>
              <a:t>12/26/2015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5116A6B-3E60-4F91-A810-02EC5E5CE5D7}" type="datetimeFigureOut">
              <a:rPr lang="en-US" smtClean="0"/>
              <a:pPr/>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6156E90-AA5D-4380-A3D2-02C76A039C28}"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5116A6B-3E60-4F91-A810-02EC5E5CE5D7}" type="datetimeFigureOut">
              <a:rPr lang="en-US" smtClean="0"/>
              <a:pPr/>
              <a:t>12/26/2015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6156E90-AA5D-4380-A3D2-02C76A039C28}"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5116A6B-3E60-4F91-A810-02EC5E5CE5D7}" type="datetimeFigureOut">
              <a:rPr lang="en-US" smtClean="0"/>
              <a:pPr/>
              <a:t>12/26/2015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156E90-AA5D-4380-A3D2-02C76A039C28}"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5116A6B-3E60-4F91-A810-02EC5E5CE5D7}" type="datetimeFigureOut">
              <a:rPr lang="en-US" smtClean="0"/>
              <a:pPr/>
              <a:t>12/26/2015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6156E90-AA5D-4380-A3D2-02C76A039C28}"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5116A6B-3E60-4F91-A810-02EC5E5CE5D7}" type="datetimeFigureOut">
              <a:rPr lang="en-US" smtClean="0"/>
              <a:pPr/>
              <a:t>12/26/2015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6156E90-AA5D-4380-A3D2-02C76A039C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5116A6B-3E60-4F91-A810-02EC5E5CE5D7}" type="datetimeFigureOut">
              <a:rPr lang="en-US" smtClean="0"/>
              <a:pPr/>
              <a:t>12/26/2015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6156E90-AA5D-4380-A3D2-02C76A039C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6156E90-AA5D-4380-A3D2-02C76A039C28}"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5116A6B-3E60-4F91-A810-02EC5E5CE5D7}" type="datetimeFigureOut">
              <a:rPr lang="en-US" smtClean="0"/>
              <a:pPr/>
              <a:t>12/26/2015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6156E90-AA5D-4380-A3D2-02C76A039C28}"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5116A6B-3E60-4F91-A810-02EC5E5CE5D7}" type="datetimeFigureOut">
              <a:rPr lang="en-US" smtClean="0"/>
              <a:pPr/>
              <a:t>12/26/2015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5116A6B-3E60-4F91-A810-02EC5E5CE5D7}" type="datetimeFigureOut">
              <a:rPr lang="en-US" smtClean="0"/>
              <a:pPr/>
              <a:t>12/26/2015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6156E90-AA5D-4380-A3D2-02C76A039C28}"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4479" y="2667000"/>
            <a:ext cx="4744721" cy="3505200"/>
          </a:xfrm>
        </p:spPr>
        <p:txBody>
          <a:bodyPr>
            <a:noAutofit/>
          </a:bodyPr>
          <a:lstStyle/>
          <a:p>
            <a:pPr algn="l"/>
            <a:r>
              <a:rPr lang="en-US" sz="2800" dirty="0" smtClean="0">
                <a:solidFill>
                  <a:schemeClr val="tx1"/>
                </a:solidFill>
              </a:rPr>
              <a:t>Helping</a:t>
            </a:r>
            <a:br>
              <a:rPr lang="en-US" sz="2800" dirty="0" smtClean="0">
                <a:solidFill>
                  <a:schemeClr val="tx1"/>
                </a:solidFill>
              </a:rPr>
            </a:br>
            <a:r>
              <a:rPr lang="en-US" sz="800" dirty="0" smtClean="0">
                <a:solidFill>
                  <a:schemeClr val="tx1"/>
                </a:solidFill>
              </a:rPr>
              <a:t> </a:t>
            </a:r>
          </a:p>
          <a:p>
            <a:pPr algn="l"/>
            <a:r>
              <a:rPr lang="en-US" sz="2800" dirty="0">
                <a:solidFill>
                  <a:schemeClr val="tx1"/>
                </a:solidFill>
              </a:rPr>
              <a:t> </a:t>
            </a:r>
            <a:r>
              <a:rPr lang="en-US" sz="2800" dirty="0" smtClean="0">
                <a:solidFill>
                  <a:schemeClr val="tx1"/>
                </a:solidFill>
              </a:rPr>
              <a:t> </a:t>
            </a:r>
            <a:r>
              <a:rPr lang="en-US" sz="2800" dirty="0" smtClean="0">
                <a:solidFill>
                  <a:schemeClr val="tx1"/>
                </a:solidFill>
                <a:sym typeface="Symbol" panose="05050102010706020507" pitchFamily="18" charset="2"/>
              </a:rPr>
              <a:t> </a:t>
            </a:r>
            <a:r>
              <a:rPr lang="en-US" sz="2800" dirty="0" smtClean="0">
                <a:solidFill>
                  <a:schemeClr val="tx1"/>
                </a:solidFill>
              </a:rPr>
              <a:t>our students,</a:t>
            </a:r>
          </a:p>
          <a:p>
            <a:pPr algn="l"/>
            <a:r>
              <a:rPr lang="en-US" sz="2800" dirty="0" smtClean="0">
                <a:solidFill>
                  <a:schemeClr val="tx1"/>
                </a:solidFill>
              </a:rPr>
              <a:t>  </a:t>
            </a:r>
            <a:r>
              <a:rPr lang="en-US" sz="2800" dirty="0" smtClean="0">
                <a:solidFill>
                  <a:schemeClr val="tx1"/>
                </a:solidFill>
                <a:sym typeface="Symbol" panose="05050102010706020507" pitchFamily="18" charset="2"/>
              </a:rPr>
              <a:t> </a:t>
            </a:r>
            <a:r>
              <a:rPr lang="en-US" sz="2800" dirty="0" smtClean="0">
                <a:solidFill>
                  <a:schemeClr val="tx1"/>
                </a:solidFill>
                <a:sym typeface="Symbol" panose="05050102010706020507" pitchFamily="18" charset="2"/>
              </a:rPr>
              <a:t>EACH </a:t>
            </a:r>
            <a:r>
              <a:rPr lang="en-US" sz="2800" dirty="0" smtClean="0">
                <a:solidFill>
                  <a:schemeClr val="tx1"/>
                </a:solidFill>
              </a:rPr>
              <a:t>other,</a:t>
            </a:r>
            <a:endParaRPr lang="en-US" sz="2800" dirty="0" smtClean="0">
              <a:solidFill>
                <a:schemeClr val="tx1"/>
              </a:solidFill>
            </a:endParaRPr>
          </a:p>
          <a:p>
            <a:pPr algn="l"/>
            <a:r>
              <a:rPr lang="en-US" sz="2800" dirty="0" smtClean="0">
                <a:solidFill>
                  <a:schemeClr val="tx1"/>
                </a:solidFill>
                <a:sym typeface="Symbol" panose="05050102010706020507" pitchFamily="18" charset="2"/>
              </a:rPr>
              <a:t>   </a:t>
            </a:r>
            <a:r>
              <a:rPr lang="en-US" sz="2800" dirty="0" smtClean="0">
                <a:solidFill>
                  <a:schemeClr val="tx1"/>
                </a:solidFill>
              </a:rPr>
              <a:t>and others</a:t>
            </a:r>
            <a:endParaRPr lang="en-US" sz="2800" dirty="0" smtClean="0">
              <a:solidFill>
                <a:schemeClr val="tx1"/>
              </a:solidFill>
            </a:endParaRPr>
          </a:p>
          <a:p>
            <a:pPr algn="l"/>
            <a:r>
              <a:rPr lang="en-US" sz="800" dirty="0" smtClean="0">
                <a:solidFill>
                  <a:schemeClr val="tx1"/>
                </a:solidFill>
              </a:rPr>
              <a:t>  </a:t>
            </a:r>
            <a:r>
              <a:rPr lang="en-US" sz="2800" dirty="0" smtClean="0">
                <a:solidFill>
                  <a:schemeClr val="tx1"/>
                </a:solidFill>
              </a:rPr>
              <a:t/>
            </a:r>
            <a:br>
              <a:rPr lang="en-US" sz="2800" dirty="0" smtClean="0">
                <a:solidFill>
                  <a:schemeClr val="tx1"/>
                </a:solidFill>
              </a:rPr>
            </a:br>
            <a:r>
              <a:rPr lang="en-US" sz="2800" dirty="0" smtClean="0">
                <a:solidFill>
                  <a:schemeClr val="tx1"/>
                </a:solidFill>
              </a:rPr>
              <a:t>with the</a:t>
            </a:r>
            <a:br>
              <a:rPr lang="en-US" sz="2800" dirty="0" smtClean="0">
                <a:solidFill>
                  <a:schemeClr val="tx1"/>
                </a:solidFill>
              </a:rPr>
            </a:br>
            <a:r>
              <a:rPr lang="en-US" sz="2800" dirty="0" err="1" smtClean="0">
                <a:solidFill>
                  <a:schemeClr val="tx1"/>
                </a:solidFill>
              </a:rPr>
              <a:t>lgbt</a:t>
            </a:r>
            <a:r>
              <a:rPr lang="en-US" sz="2800" dirty="0" smtClean="0">
                <a:solidFill>
                  <a:schemeClr val="tx1"/>
                </a:solidFill>
              </a:rPr>
              <a:t> topic</a:t>
            </a:r>
            <a:endParaRPr lang="en-US" sz="2800" dirty="0">
              <a:solidFill>
                <a:schemeClr val="tx1"/>
              </a:solidFill>
            </a:endParaRPr>
          </a:p>
        </p:txBody>
      </p:sp>
      <p:sp>
        <p:nvSpPr>
          <p:cNvPr id="2" name="Title 1"/>
          <p:cNvSpPr>
            <a:spLocks noGrp="1"/>
          </p:cNvSpPr>
          <p:nvPr>
            <p:ph type="ctrTitle"/>
          </p:nvPr>
        </p:nvSpPr>
        <p:spPr>
          <a:xfrm>
            <a:off x="304799" y="299224"/>
            <a:ext cx="4419601" cy="2101076"/>
          </a:xfrm>
        </p:spPr>
        <p:txBody>
          <a:bodyPr>
            <a:noAutofit/>
          </a:bodyPr>
          <a:lstStyle/>
          <a:p>
            <a:pPr algn="l"/>
            <a:r>
              <a:rPr lang="en-US" sz="4800" b="1" dirty="0" smtClean="0">
                <a:solidFill>
                  <a:srgbClr val="C00000"/>
                </a:solidFill>
                <a:latin typeface="Times New Roman" pitchFamily="18" charset="0"/>
                <a:cs typeface="Times New Roman" pitchFamily="18" charset="0"/>
              </a:rPr>
              <a:t>Concordia</a:t>
            </a:r>
            <a:r>
              <a:rPr lang="en-US" sz="4800" b="1" dirty="0">
                <a:solidFill>
                  <a:srgbClr val="C00000"/>
                </a:solidFill>
                <a:latin typeface="Times New Roman" pitchFamily="18" charset="0"/>
                <a:cs typeface="Times New Roman" pitchFamily="18" charset="0"/>
              </a:rPr>
              <a:t>	</a:t>
            </a:r>
            <a:r>
              <a:rPr lang="en-US" sz="4800" b="1" dirty="0" smtClean="0">
                <a:solidFill>
                  <a:srgbClr val="C00000"/>
                </a:solidFill>
                <a:latin typeface="Times New Roman" pitchFamily="18" charset="0"/>
                <a:cs typeface="Times New Roman" pitchFamily="18" charset="0"/>
              </a:rPr>
              <a:t>and</a:t>
            </a:r>
            <a:br>
              <a:rPr lang="en-US" sz="4800" b="1" dirty="0" smtClean="0">
                <a:solidFill>
                  <a:srgbClr val="C00000"/>
                </a:solidFill>
                <a:latin typeface="Times New Roman" pitchFamily="18" charset="0"/>
                <a:cs typeface="Times New Roman" pitchFamily="18" charset="0"/>
              </a:rPr>
            </a:br>
            <a:r>
              <a:rPr lang="en-US" sz="4800" b="1" dirty="0">
                <a:solidFill>
                  <a:srgbClr val="C00000"/>
                </a:solidFill>
                <a:latin typeface="Times New Roman" pitchFamily="18" charset="0"/>
                <a:cs typeface="Times New Roman" pitchFamily="18" charset="0"/>
              </a:rPr>
              <a:t>	</a:t>
            </a:r>
            <a:r>
              <a:rPr lang="en-US" sz="4800" b="1" dirty="0" smtClean="0">
                <a:solidFill>
                  <a:srgbClr val="C00000"/>
                </a:solidFill>
                <a:latin typeface="Times New Roman" pitchFamily="18" charset="0"/>
                <a:cs typeface="Times New Roman" pitchFamily="18" charset="0"/>
              </a:rPr>
              <a:t>	LGBT</a:t>
            </a:r>
            <a:endParaRPr lang="en-US" sz="4800" b="1" dirty="0">
              <a:solidFill>
                <a:srgbClr val="C00000"/>
              </a:solidFill>
              <a:latin typeface="Times New Roman" pitchFamily="18" charset="0"/>
              <a:cs typeface="Times New Roman" pitchFamily="18" charset="0"/>
            </a:endParaRPr>
          </a:p>
        </p:txBody>
      </p:sp>
      <p:pic>
        <p:nvPicPr>
          <p:cNvPr id="6" name="Picture 5" descr="crossglobe600px.jpg"/>
          <p:cNvPicPr>
            <a:picLocks noChangeAspect="1"/>
          </p:cNvPicPr>
          <p:nvPr/>
        </p:nvPicPr>
        <p:blipFill>
          <a:blip r:embed="rId2" cstate="print"/>
          <a:stretch>
            <a:fillRect/>
          </a:stretch>
        </p:blipFill>
        <p:spPr>
          <a:xfrm>
            <a:off x="7881124" y="283984"/>
            <a:ext cx="958076" cy="958076"/>
          </a:xfrm>
          <a:prstGeom prst="rect">
            <a:avLst/>
          </a:prstGeom>
        </p:spPr>
      </p:pic>
      <p:pic>
        <p:nvPicPr>
          <p:cNvPr id="5" name="Picture 4"/>
          <p:cNvPicPr>
            <a:picLocks noChangeAspect="1"/>
          </p:cNvPicPr>
          <p:nvPr/>
        </p:nvPicPr>
        <p:blipFill>
          <a:blip r:embed="rId3" cstate="print">
            <a:lum contrast="35000"/>
            <a:extLst>
              <a:ext uri="{BEBA8EAE-BF5A-486C-A8C5-ECC9F3942E4B}">
                <a14:imgProps xmlns:a14="http://schemas.microsoft.com/office/drawing/2010/main">
                  <a14:imgLayer r:embed="rId4">
                    <a14:imgEffect>
                      <a14:sharpenSoften amount="19000"/>
                    </a14:imgEffect>
                    <a14:imgEffect>
                      <a14:brightnessContrast bright="2000" contrast="33000"/>
                    </a14:imgEffect>
                  </a14:imgLayer>
                </a14:imgProps>
              </a:ext>
              <a:ext uri="{28A0092B-C50C-407E-A947-70E740481C1C}">
                <a14:useLocalDpi xmlns:a14="http://schemas.microsoft.com/office/drawing/2010/main" val="0"/>
              </a:ext>
            </a:extLst>
          </a:blip>
          <a:stretch>
            <a:fillRect/>
          </a:stretch>
        </p:blipFill>
        <p:spPr>
          <a:xfrm>
            <a:off x="5029200" y="2514600"/>
            <a:ext cx="3958017" cy="317433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533400"/>
            <a:ext cx="5105400" cy="5262979"/>
          </a:xfrm>
          <a:prstGeom prst="rect">
            <a:avLst/>
          </a:prstGeom>
          <a:noFill/>
        </p:spPr>
        <p:txBody>
          <a:bodyPr wrap="square" rtlCol="0">
            <a:spAutoFit/>
          </a:bodyPr>
          <a:lstStyle/>
          <a:p>
            <a:pPr marL="457200" indent="-457200">
              <a:buFont typeface="+mj-lt"/>
              <a:buAutoNum type="arabicPeriod"/>
            </a:pPr>
            <a:r>
              <a:rPr lang="en-US" sz="2400" dirty="0" smtClean="0"/>
              <a:t>So—this TT is an inventory.</a:t>
            </a:r>
            <a:br>
              <a:rPr lang="en-US" sz="2400" dirty="0" smtClean="0"/>
            </a:br>
            <a:endParaRPr lang="en-US" sz="2400" dirty="0" smtClean="0"/>
          </a:p>
          <a:p>
            <a:pPr marL="457200" indent="-457200">
              <a:buFont typeface="+mj-lt"/>
              <a:buAutoNum type="arabicPeriod"/>
            </a:pPr>
            <a:r>
              <a:rPr lang="en-US" sz="2400" dirty="0" smtClean="0"/>
              <a:t>Each of the previous items is</a:t>
            </a:r>
            <a:br>
              <a:rPr lang="en-US" sz="2400" dirty="0" smtClean="0"/>
            </a:br>
            <a:r>
              <a:rPr lang="en-US" sz="2400" dirty="0" smtClean="0"/>
              <a:t>a study in itself.</a:t>
            </a:r>
            <a:br>
              <a:rPr lang="en-US" sz="2400" dirty="0" smtClean="0"/>
            </a:br>
            <a:endParaRPr lang="en-US" sz="2400" dirty="0" smtClean="0"/>
          </a:p>
          <a:p>
            <a:pPr marL="457200" indent="-457200">
              <a:buFont typeface="+mj-lt"/>
              <a:buAutoNum type="arabicPeriod"/>
            </a:pPr>
            <a:r>
              <a:rPr lang="en-US" sz="2400" dirty="0" smtClean="0"/>
              <a:t>We won’t solve or conclude</a:t>
            </a:r>
            <a:br>
              <a:rPr lang="en-US" sz="2400" dirty="0" smtClean="0"/>
            </a:br>
            <a:r>
              <a:rPr lang="en-US" sz="2400" dirty="0" smtClean="0"/>
              <a:t>anything today.</a:t>
            </a:r>
            <a:br>
              <a:rPr lang="en-US" sz="2400" dirty="0" smtClean="0"/>
            </a:br>
            <a:endParaRPr lang="en-US" sz="2400" dirty="0" smtClean="0"/>
          </a:p>
          <a:p>
            <a:pPr marL="457200" indent="-457200">
              <a:buFont typeface="+mj-lt"/>
              <a:buAutoNum type="arabicPeriod"/>
            </a:pPr>
            <a:r>
              <a:rPr lang="en-US" sz="2400" dirty="0" smtClean="0"/>
              <a:t>But we do need a reasonably comprehensive and coherent perspective (rather than over-simplistic, conflicting, or self- contradictory) for our policy and practice.</a:t>
            </a:r>
            <a:endParaRPr lang="en-US" sz="2400" dirty="0"/>
          </a:p>
        </p:txBody>
      </p:sp>
      <p:pic>
        <p:nvPicPr>
          <p:cNvPr id="3" name="Picture 2" descr="crossglobegraphic.jpg"/>
          <p:cNvPicPr>
            <a:picLocks noChangeAspect="1"/>
          </p:cNvPicPr>
          <p:nvPr/>
        </p:nvPicPr>
        <p:blipFill>
          <a:blip r:embed="rId2" cstate="print"/>
          <a:stretch>
            <a:fillRect/>
          </a:stretch>
        </p:blipFill>
        <p:spPr>
          <a:xfrm>
            <a:off x="7696200" y="228600"/>
            <a:ext cx="990600" cy="990600"/>
          </a:xfrm>
          <a:prstGeom prst="rect">
            <a:avLst/>
          </a:prstGeom>
        </p:spPr>
      </p:pic>
    </p:spTree>
    <p:extLst>
      <p:ext uri="{BB962C8B-B14F-4D97-AF65-F5344CB8AC3E}">
        <p14:creationId xmlns:p14="http://schemas.microsoft.com/office/powerpoint/2010/main" val="2061233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6003567" cy="584775"/>
          </a:xfrm>
          <a:prstGeom prst="rect">
            <a:avLst/>
          </a:prstGeom>
          <a:noFill/>
        </p:spPr>
        <p:txBody>
          <a:bodyPr wrap="none" rtlCol="0">
            <a:spAutoFit/>
          </a:bodyPr>
          <a:lstStyle/>
          <a:p>
            <a:r>
              <a:rPr lang="en-US" sz="3200" b="1" dirty="0" smtClean="0"/>
              <a:t>It is genuinely complicated:</a:t>
            </a:r>
            <a:endParaRPr lang="en-US" sz="3200" b="1" dirty="0"/>
          </a:p>
        </p:txBody>
      </p:sp>
      <p:sp>
        <p:nvSpPr>
          <p:cNvPr id="5" name="TextBox 4"/>
          <p:cNvSpPr txBox="1"/>
          <p:nvPr/>
        </p:nvSpPr>
        <p:spPr>
          <a:xfrm>
            <a:off x="1295400" y="1219200"/>
            <a:ext cx="6096000" cy="3785652"/>
          </a:xfrm>
          <a:prstGeom prst="rect">
            <a:avLst/>
          </a:prstGeom>
          <a:noFill/>
        </p:spPr>
        <p:txBody>
          <a:bodyPr wrap="square" rtlCol="0">
            <a:spAutoFit/>
          </a:bodyPr>
          <a:lstStyle/>
          <a:p>
            <a:pPr marL="457200" lvl="0" indent="-457200">
              <a:buFont typeface="+mj-lt"/>
              <a:buAutoNum type="arabicPeriod"/>
            </a:pPr>
            <a:r>
              <a:rPr lang="en-US" sz="2400" dirty="0"/>
              <a:t>Campus student groups </a:t>
            </a:r>
            <a:r>
              <a:rPr lang="en-US" sz="2400" dirty="0" smtClean="0"/>
              <a:t>(e.g., Catholic </a:t>
            </a:r>
            <a:r>
              <a:rPr lang="en-US" sz="2400" dirty="0"/>
              <a:t>Students Group and </a:t>
            </a:r>
            <a:r>
              <a:rPr lang="en-US" sz="2400" dirty="0" smtClean="0"/>
              <a:t>mass on campus)</a:t>
            </a:r>
            <a:br>
              <a:rPr lang="en-US" sz="2400" dirty="0" smtClean="0"/>
            </a:br>
            <a:endParaRPr lang="en-US" sz="2400" dirty="0" smtClean="0"/>
          </a:p>
          <a:p>
            <a:pPr marL="457200" lvl="0" indent="-457200">
              <a:buFont typeface="+mj-lt"/>
              <a:buAutoNum type="arabicPeriod"/>
            </a:pPr>
            <a:r>
              <a:rPr lang="en-US" sz="2400" dirty="0" smtClean="0"/>
              <a:t>Eligibility </a:t>
            </a:r>
            <a:r>
              <a:rPr lang="en-US" sz="2400" dirty="0"/>
              <a:t>for church work </a:t>
            </a:r>
            <a:r>
              <a:rPr lang="en-US" sz="2400" dirty="0" smtClean="0"/>
              <a:t>programs </a:t>
            </a:r>
            <a:r>
              <a:rPr lang="en-US" sz="2400" dirty="0"/>
              <a:t>and placement </a:t>
            </a:r>
            <a:r>
              <a:rPr lang="en-US" sz="2400" dirty="0" smtClean="0"/>
              <a:t>(e.g., when a gay pre-</a:t>
            </a:r>
            <a:r>
              <a:rPr lang="en-US" sz="2400" dirty="0" err="1" smtClean="0"/>
              <a:t>sem</a:t>
            </a:r>
            <a:r>
              <a:rPr lang="en-US" sz="2400" dirty="0" smtClean="0"/>
              <a:t> student applies)</a:t>
            </a:r>
            <a:br>
              <a:rPr lang="en-US" sz="2400" dirty="0" smtClean="0"/>
            </a:br>
            <a:r>
              <a:rPr lang="en-US" sz="2400" dirty="0" smtClean="0"/>
              <a:t> </a:t>
            </a:r>
          </a:p>
          <a:p>
            <a:pPr marL="457200" lvl="0" indent="-457200">
              <a:buFont typeface="+mj-lt"/>
              <a:buAutoNum type="arabicPeriod"/>
            </a:pPr>
            <a:r>
              <a:rPr lang="en-US" sz="2400" dirty="0" smtClean="0"/>
              <a:t>Compliance </a:t>
            </a:r>
            <a:r>
              <a:rPr lang="en-US" sz="2400" dirty="0"/>
              <a:t>issues and outside regulators as advocates for their preferred </a:t>
            </a:r>
            <a:r>
              <a:rPr lang="en-US" sz="2400" dirty="0" smtClean="0"/>
              <a:t>culture</a:t>
            </a:r>
            <a:endParaRPr lang="en-US" sz="2400" dirty="0"/>
          </a:p>
        </p:txBody>
      </p:sp>
      <p:pic>
        <p:nvPicPr>
          <p:cNvPr id="6" name="Picture 5" descr="crossglobegraphic.jpg"/>
          <p:cNvPicPr>
            <a:picLocks noChangeAspect="1"/>
          </p:cNvPicPr>
          <p:nvPr/>
        </p:nvPicPr>
        <p:blipFill>
          <a:blip r:embed="rId2" cstate="print"/>
          <a:stretch>
            <a:fillRect/>
          </a:stretch>
        </p:blipFill>
        <p:spPr>
          <a:xfrm>
            <a:off x="7696200" y="228600"/>
            <a:ext cx="990600" cy="990600"/>
          </a:xfrm>
          <a:prstGeom prst="rect">
            <a:avLst/>
          </a:prstGeom>
        </p:spPr>
      </p:pic>
      <p:sp>
        <p:nvSpPr>
          <p:cNvPr id="2" name="TextBox 1"/>
          <p:cNvSpPr txBox="1"/>
          <p:nvPr/>
        </p:nvSpPr>
        <p:spPr>
          <a:xfrm>
            <a:off x="304800" y="5715000"/>
            <a:ext cx="8686800" cy="646331"/>
          </a:xfrm>
          <a:prstGeom prst="rect">
            <a:avLst/>
          </a:prstGeom>
          <a:noFill/>
        </p:spPr>
        <p:txBody>
          <a:bodyPr wrap="square" rtlCol="0">
            <a:spAutoFit/>
          </a:bodyPr>
          <a:lstStyle/>
          <a:p>
            <a:r>
              <a:rPr lang="en-US" i="1" dirty="0" smtClean="0"/>
              <a:t>Note:	These issues are grouped for convenience according to some apparent 	similar feature, but they could be rearranged in other ways.</a:t>
            </a:r>
            <a:endParaRPr lang="en-US" i="1" dirty="0"/>
          </a:p>
        </p:txBody>
      </p:sp>
    </p:spTree>
    <p:extLst>
      <p:ext uri="{BB962C8B-B14F-4D97-AF65-F5344CB8AC3E}">
        <p14:creationId xmlns:p14="http://schemas.microsoft.com/office/powerpoint/2010/main" val="42081425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6003567" cy="584775"/>
          </a:xfrm>
          <a:prstGeom prst="rect">
            <a:avLst/>
          </a:prstGeom>
          <a:noFill/>
        </p:spPr>
        <p:txBody>
          <a:bodyPr wrap="none" rtlCol="0">
            <a:spAutoFit/>
          </a:bodyPr>
          <a:lstStyle/>
          <a:p>
            <a:r>
              <a:rPr lang="en-US" sz="3200" b="1" dirty="0" smtClean="0"/>
              <a:t>It is genuinely complicated:</a:t>
            </a:r>
            <a:endParaRPr lang="en-US" sz="3200" b="1" dirty="0"/>
          </a:p>
        </p:txBody>
      </p:sp>
      <p:pic>
        <p:nvPicPr>
          <p:cNvPr id="6" name="Picture 5" descr="crossglobegraphic.jpg"/>
          <p:cNvPicPr>
            <a:picLocks noChangeAspect="1"/>
          </p:cNvPicPr>
          <p:nvPr/>
        </p:nvPicPr>
        <p:blipFill>
          <a:blip r:embed="rId2" cstate="print"/>
          <a:stretch>
            <a:fillRect/>
          </a:stretch>
        </p:blipFill>
        <p:spPr>
          <a:xfrm>
            <a:off x="7696200" y="228600"/>
            <a:ext cx="990600" cy="990600"/>
          </a:xfrm>
          <a:prstGeom prst="rect">
            <a:avLst/>
          </a:prstGeom>
        </p:spPr>
      </p:pic>
      <p:sp>
        <p:nvSpPr>
          <p:cNvPr id="2" name="Rectangle 1"/>
          <p:cNvSpPr/>
          <p:nvPr/>
        </p:nvSpPr>
        <p:spPr>
          <a:xfrm>
            <a:off x="1219200" y="1219200"/>
            <a:ext cx="5867400" cy="4439229"/>
          </a:xfrm>
          <a:prstGeom prst="rect">
            <a:avLst/>
          </a:prstGeom>
        </p:spPr>
        <p:txBody>
          <a:bodyPr wrap="square">
            <a:spAutoFit/>
          </a:bodyPr>
          <a:lstStyle/>
          <a:p>
            <a:pPr marL="342900" marR="0" lvl="0" indent="-342900">
              <a:lnSpc>
                <a:spcPct val="107000"/>
              </a:lnSpc>
              <a:spcBef>
                <a:spcPts val="0"/>
              </a:spcBef>
              <a:spcAft>
                <a:spcPts val="0"/>
              </a:spcAft>
              <a:buFont typeface="+mj-lt"/>
              <a:buAutoNum type="arabicPeriod" startAt="4"/>
              <a:tabLst>
                <a:tab pos="457200" algn="l"/>
              </a:tabLst>
            </a:pPr>
            <a:r>
              <a:rPr lang="en-US" sz="2400" dirty="0" smtClean="0">
                <a:latin typeface="Times New Roman" panose="02020603050405020304" pitchFamily="18" charset="0"/>
                <a:ea typeface="Calibri" panose="020F0502020204030204" pitchFamily="34" charset="0"/>
                <a:cs typeface="Times New Roman" panose="02020603050405020304" pitchFamily="18" charset="0"/>
              </a:rPr>
              <a:t>Multiple </a:t>
            </a:r>
            <a:r>
              <a:rPr lang="en-US" sz="2400" dirty="0">
                <a:latin typeface="Times New Roman" panose="02020603050405020304" pitchFamily="18" charset="0"/>
                <a:ea typeface="Calibri" panose="020F0502020204030204" pitchFamily="34" charset="0"/>
                <a:cs typeface="Times New Roman" panose="02020603050405020304" pitchFamily="18" charset="0"/>
              </a:rPr>
              <a:t>theological perspectives on marriage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(and non-Christian </a:t>
            </a:r>
            <a:r>
              <a:rPr lang="en-US" sz="2400" dirty="0">
                <a:latin typeface="Times New Roman" panose="02020603050405020304" pitchFamily="18" charset="0"/>
                <a:ea typeface="Calibri" panose="020F0502020204030204" pitchFamily="34" charset="0"/>
                <a:cs typeface="Times New Roman" panose="02020603050405020304" pitchFamily="18" charset="0"/>
              </a:rPr>
              <a:t>marriage</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a:t>
            </a:r>
            <a:br>
              <a:rPr lang="en-US" sz="2400" dirty="0" smtClean="0">
                <a:latin typeface="Times New Roman" panose="02020603050405020304" pitchFamily="18" charset="0"/>
                <a:ea typeface="Calibri" panose="020F0502020204030204" pitchFamily="34" charset="0"/>
                <a:cs typeface="Times New Roman" panose="02020603050405020304" pitchFamily="18" charset="0"/>
              </a:rPr>
            </a:b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startAt="4"/>
              <a:tabLst>
                <a:tab pos="457200" algn="l"/>
              </a:tabLst>
            </a:pPr>
            <a:r>
              <a:rPr lang="en-US" sz="2400" dirty="0">
                <a:latin typeface="Times New Roman" panose="02020603050405020304" pitchFamily="18" charset="0"/>
                <a:ea typeface="Calibri" panose="020F0502020204030204" pitchFamily="34" charset="0"/>
                <a:cs typeface="Times New Roman" panose="02020603050405020304" pitchFamily="18" charset="0"/>
              </a:rPr>
              <a:t>Sexual sin as a qualitatively different sort of sin? (1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Cor</a:t>
            </a:r>
            <a:r>
              <a:rPr lang="en-US" sz="2400" dirty="0">
                <a:latin typeface="Times New Roman" panose="02020603050405020304" pitchFamily="18" charset="0"/>
                <a:ea typeface="Calibri" panose="020F0502020204030204" pitchFamily="34" charset="0"/>
                <a:cs typeface="Times New Roman" panose="02020603050405020304" pitchFamily="18" charset="0"/>
              </a:rPr>
              <a:t> 6</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a:t>
            </a:r>
            <a:br>
              <a:rPr lang="en-US" sz="2400" dirty="0" smtClean="0">
                <a:latin typeface="Times New Roman" panose="02020603050405020304" pitchFamily="18" charset="0"/>
                <a:ea typeface="Calibri" panose="020F0502020204030204" pitchFamily="34" charset="0"/>
                <a:cs typeface="Times New Roman" panose="02020603050405020304" pitchFamily="18" charset="0"/>
              </a:rPr>
            </a:b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startAt="4"/>
              <a:tabLst>
                <a:tab pos="457200" algn="l"/>
              </a:tabLst>
            </a:pPr>
            <a:r>
              <a:rPr lang="en-US" sz="2400" dirty="0">
                <a:latin typeface="Times New Roman" panose="02020603050405020304" pitchFamily="18" charset="0"/>
                <a:ea typeface="Calibri" panose="020F0502020204030204" pitchFamily="34" charset="0"/>
                <a:cs typeface="Times New Roman" panose="02020603050405020304" pitchFamily="18" charset="0"/>
              </a:rPr>
              <a:t>Complex nature/nurture sin and our mutual fallen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condition: the science matters</a:t>
            </a:r>
            <a:br>
              <a:rPr lang="en-US" sz="2400" dirty="0" smtClean="0">
                <a:latin typeface="Times New Roman" panose="02020603050405020304" pitchFamily="18" charset="0"/>
                <a:ea typeface="Calibri" panose="020F0502020204030204" pitchFamily="34" charset="0"/>
                <a:cs typeface="Times New Roman" panose="02020603050405020304" pitchFamily="18" charset="0"/>
              </a:rPr>
            </a:b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startAt="4"/>
              <a:tabLst>
                <a:tab pos="457200" algn="l"/>
              </a:tabLst>
            </a:pPr>
            <a:r>
              <a:rPr lang="en-US" sz="2400" dirty="0" smtClean="0">
                <a:latin typeface="Times New Roman" panose="02020603050405020304" pitchFamily="18" charset="0"/>
                <a:ea typeface="Calibri" panose="020F0502020204030204" pitchFamily="34" charset="0"/>
                <a:cs typeface="Times New Roman" panose="02020603050405020304" pitchFamily="18" charset="0"/>
              </a:rPr>
              <a:t>Multiple ethical views in culture and the church about sex</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64394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6003567" cy="584775"/>
          </a:xfrm>
          <a:prstGeom prst="rect">
            <a:avLst/>
          </a:prstGeom>
          <a:noFill/>
        </p:spPr>
        <p:txBody>
          <a:bodyPr wrap="none" rtlCol="0">
            <a:spAutoFit/>
          </a:bodyPr>
          <a:lstStyle/>
          <a:p>
            <a:r>
              <a:rPr lang="en-US" sz="3200" b="1" dirty="0" smtClean="0"/>
              <a:t>It is genuinely complicated:</a:t>
            </a:r>
            <a:endParaRPr lang="en-US" sz="3200" b="1" dirty="0"/>
          </a:p>
        </p:txBody>
      </p:sp>
      <p:pic>
        <p:nvPicPr>
          <p:cNvPr id="6" name="Picture 5" descr="crossglobegraphic.jpg"/>
          <p:cNvPicPr>
            <a:picLocks noChangeAspect="1"/>
          </p:cNvPicPr>
          <p:nvPr/>
        </p:nvPicPr>
        <p:blipFill>
          <a:blip r:embed="rId2" cstate="print"/>
          <a:stretch>
            <a:fillRect/>
          </a:stretch>
        </p:blipFill>
        <p:spPr>
          <a:xfrm>
            <a:off x="7696200" y="228600"/>
            <a:ext cx="990600" cy="990600"/>
          </a:xfrm>
          <a:prstGeom prst="rect">
            <a:avLst/>
          </a:prstGeom>
        </p:spPr>
      </p:pic>
      <p:sp>
        <p:nvSpPr>
          <p:cNvPr id="3" name="Rectangle 2"/>
          <p:cNvSpPr/>
          <p:nvPr/>
        </p:nvSpPr>
        <p:spPr>
          <a:xfrm>
            <a:off x="1219200" y="1219200"/>
            <a:ext cx="5638800" cy="4044056"/>
          </a:xfrm>
          <a:prstGeom prst="rect">
            <a:avLst/>
          </a:prstGeom>
        </p:spPr>
        <p:txBody>
          <a:bodyPr wrap="square">
            <a:spAutoFit/>
          </a:bodyPr>
          <a:lstStyle/>
          <a:p>
            <a:pPr marL="342900" marR="0" lvl="0" indent="-342900">
              <a:lnSpc>
                <a:spcPct val="107000"/>
              </a:lnSpc>
              <a:spcBef>
                <a:spcPts val="0"/>
              </a:spcBef>
              <a:spcAft>
                <a:spcPts val="0"/>
              </a:spcAft>
              <a:buFont typeface="+mj-lt"/>
              <a:buAutoNum type="arabicPeriod" startAt="8"/>
              <a:tabLst>
                <a:tab pos="457200" algn="l"/>
              </a:tabLst>
            </a:pPr>
            <a:r>
              <a:rPr lang="en-US" sz="2400" dirty="0">
                <a:latin typeface="Times New Roman" panose="02020603050405020304" pitchFamily="18" charset="0"/>
                <a:ea typeface="Calibri" panose="020F0502020204030204" pitchFamily="34" charset="0"/>
                <a:cs typeface="Times New Roman" panose="02020603050405020304" pitchFamily="18" charset="0"/>
              </a:rPr>
              <a:t>The church’s history of cultural injustices as well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as its contributions</a:t>
            </a:r>
            <a:br>
              <a:rPr lang="en-US" sz="2400" dirty="0" smtClean="0">
                <a:latin typeface="Times New Roman" panose="02020603050405020304" pitchFamily="18" charset="0"/>
                <a:ea typeface="Calibri" panose="020F0502020204030204" pitchFamily="34" charset="0"/>
                <a:cs typeface="Times New Roman" panose="02020603050405020304" pitchFamily="18" charset="0"/>
              </a:rPr>
            </a:b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startAt="8"/>
              <a:tabLst>
                <a:tab pos="457200" algn="l"/>
              </a:tabLst>
            </a:pPr>
            <a:r>
              <a:rPr lang="en-US" sz="2400" dirty="0">
                <a:latin typeface="Times New Roman" panose="02020603050405020304" pitchFamily="18" charset="0"/>
                <a:ea typeface="Calibri" panose="020F0502020204030204" pitchFamily="34" charset="0"/>
                <a:cs typeface="Times New Roman" panose="02020603050405020304" pitchFamily="18" charset="0"/>
              </a:rPr>
              <a:t>Natural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law (“the laws of nature and nature’s God”), </a:t>
            </a:r>
            <a:r>
              <a:rPr lang="en-US" sz="2400" dirty="0">
                <a:latin typeface="Times New Roman" panose="02020603050405020304" pitchFamily="18" charset="0"/>
                <a:ea typeface="Calibri" panose="020F0502020204030204" pitchFamily="34" charset="0"/>
                <a:cs typeface="Times New Roman" panose="02020603050405020304" pitchFamily="18" charset="0"/>
              </a:rPr>
              <a:t>positive (socially constructed) law, and privatizing religion away from the public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square</a:t>
            </a:r>
            <a:br>
              <a:rPr lang="en-US" sz="2400" dirty="0" smtClean="0">
                <a:latin typeface="Times New Roman" panose="02020603050405020304" pitchFamily="18" charset="0"/>
                <a:ea typeface="Calibri" panose="020F0502020204030204" pitchFamily="34" charset="0"/>
                <a:cs typeface="Times New Roman" panose="02020603050405020304" pitchFamily="18" charset="0"/>
              </a:rPr>
            </a:b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startAt="8"/>
              <a:tabLst>
                <a:tab pos="457200" algn="l"/>
              </a:tabLst>
            </a:pP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Our </a:t>
            </a:r>
            <a:r>
              <a:rPr lang="en-US" sz="2400" dirty="0">
                <a:latin typeface="Times New Roman" panose="02020603050405020304" pitchFamily="18" charset="0"/>
                <a:ea typeface="Calibri" panose="020F0502020204030204" pitchFamily="34" charset="0"/>
                <a:cs typeface="Times New Roman" panose="02020603050405020304" pitchFamily="18" charset="0"/>
              </a:rPr>
              <a:t>now-</a:t>
            </a:r>
            <a:r>
              <a:rPr lang="en-US" sz="2400" dirty="0" err="1">
                <a:latin typeface="Times New Roman" panose="02020603050405020304" pitchFamily="18" charset="0"/>
                <a:ea typeface="Calibri" panose="020F0502020204030204" pitchFamily="34" charset="0"/>
                <a:cs typeface="Times New Roman" panose="02020603050405020304" pitchFamily="18" charset="0"/>
              </a:rPr>
              <a:t>emotivist</a:t>
            </a:r>
            <a:r>
              <a:rPr lang="en-US" sz="2400" dirty="0">
                <a:latin typeface="Times New Roman" panose="02020603050405020304" pitchFamily="18" charset="0"/>
                <a:ea typeface="Calibri" panose="020F0502020204030204" pitchFamily="34" charset="0"/>
                <a:cs typeface="Times New Roman" panose="02020603050405020304" pitchFamily="18" charset="0"/>
              </a:rPr>
              <a:t> culture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sincere</a:t>
            </a:r>
            <a:br>
              <a:rPr lang="en-US" sz="2400" dirty="0" smtClean="0">
                <a:latin typeface="Times New Roman" panose="02020603050405020304" pitchFamily="18" charset="0"/>
                <a:ea typeface="Calibri" panose="020F0502020204030204" pitchFamily="34" charset="0"/>
                <a:cs typeface="Times New Roman" panose="02020603050405020304" pitchFamily="18" charset="0"/>
              </a:rPr>
            </a:b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emotions </a:t>
            </a:r>
            <a:r>
              <a:rPr lang="en-US" sz="2400" dirty="0">
                <a:latin typeface="Times New Roman" panose="02020603050405020304" pitchFamily="18" charset="0"/>
                <a:ea typeface="Calibri" panose="020F0502020204030204" pitchFamily="34" charset="0"/>
                <a:cs typeface="Times New Roman" panose="02020603050405020304" pitchFamily="18" charset="0"/>
              </a:rPr>
              <a:t>= truth and meaning)</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02338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6003567" cy="584775"/>
          </a:xfrm>
          <a:prstGeom prst="rect">
            <a:avLst/>
          </a:prstGeom>
          <a:noFill/>
        </p:spPr>
        <p:txBody>
          <a:bodyPr wrap="none" rtlCol="0">
            <a:spAutoFit/>
          </a:bodyPr>
          <a:lstStyle/>
          <a:p>
            <a:r>
              <a:rPr lang="en-US" sz="3200" b="1" dirty="0" smtClean="0"/>
              <a:t>It is genuinely complicated:</a:t>
            </a:r>
            <a:endParaRPr lang="en-US" sz="3200" b="1" dirty="0"/>
          </a:p>
        </p:txBody>
      </p:sp>
      <p:pic>
        <p:nvPicPr>
          <p:cNvPr id="6" name="Picture 5" descr="crossglobegraphic.jpg"/>
          <p:cNvPicPr>
            <a:picLocks noChangeAspect="1"/>
          </p:cNvPicPr>
          <p:nvPr/>
        </p:nvPicPr>
        <p:blipFill>
          <a:blip r:embed="rId2" cstate="print"/>
          <a:stretch>
            <a:fillRect/>
          </a:stretch>
        </p:blipFill>
        <p:spPr>
          <a:xfrm>
            <a:off x="7696200" y="228600"/>
            <a:ext cx="990600" cy="990600"/>
          </a:xfrm>
          <a:prstGeom prst="rect">
            <a:avLst/>
          </a:prstGeom>
        </p:spPr>
      </p:pic>
      <p:sp>
        <p:nvSpPr>
          <p:cNvPr id="2" name="Rectangle 1"/>
          <p:cNvSpPr/>
          <p:nvPr/>
        </p:nvSpPr>
        <p:spPr>
          <a:xfrm>
            <a:off x="1143000" y="1219200"/>
            <a:ext cx="6019800" cy="3648884"/>
          </a:xfrm>
          <a:prstGeom prst="rect">
            <a:avLst/>
          </a:prstGeom>
        </p:spPr>
        <p:txBody>
          <a:bodyPr wrap="square">
            <a:spAutoFit/>
          </a:bodyPr>
          <a:lstStyle/>
          <a:p>
            <a:pPr marL="457200" marR="0" lvl="0" indent="-457200">
              <a:lnSpc>
                <a:spcPct val="107000"/>
              </a:lnSpc>
              <a:spcBef>
                <a:spcPts val="0"/>
              </a:spcBef>
              <a:spcAft>
                <a:spcPts val="0"/>
              </a:spcAft>
              <a:buFont typeface="+mj-lt"/>
              <a:buAutoNum type="arabicPeriod" startAt="11"/>
              <a:tabLst>
                <a:tab pos="457200" algn="l"/>
              </a:tabLst>
            </a:pPr>
            <a:r>
              <a:rPr lang="en-US" sz="2400" dirty="0">
                <a:latin typeface="Times New Roman" panose="02020603050405020304" pitchFamily="18" charset="0"/>
                <a:ea typeface="Calibri" panose="020F0502020204030204" pitchFamily="34" charset="0"/>
                <a:cs typeface="Times New Roman" panose="02020603050405020304" pitchFamily="18" charset="0"/>
              </a:rPr>
              <a:t>Two current directions about LGBT among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Biblically conservative Christians</a:t>
            </a:r>
            <a:br>
              <a:rPr lang="en-US" sz="2400" dirty="0" smtClean="0">
                <a:latin typeface="Times New Roman" panose="02020603050405020304" pitchFamily="18" charset="0"/>
                <a:ea typeface="Calibri" panose="020F0502020204030204" pitchFamily="34" charset="0"/>
                <a:cs typeface="Times New Roman" panose="02020603050405020304" pitchFamily="18" charset="0"/>
              </a:rPr>
            </a:b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marR="0" lvl="0" indent="-457200">
              <a:lnSpc>
                <a:spcPct val="107000"/>
              </a:lnSpc>
              <a:spcBef>
                <a:spcPts val="0"/>
              </a:spcBef>
              <a:spcAft>
                <a:spcPts val="0"/>
              </a:spcAft>
              <a:buFont typeface="+mj-lt"/>
              <a:buAutoNum type="arabicPeriod" startAt="11"/>
              <a:tabLst>
                <a:tab pos="457200" algn="l"/>
              </a:tabLst>
            </a:pPr>
            <a:r>
              <a:rPr lang="en-US" sz="2400" dirty="0">
                <a:latin typeface="Times New Roman" panose="02020603050405020304" pitchFamily="18" charset="0"/>
                <a:ea typeface="Calibri" panose="020F0502020204030204" pitchFamily="34" charset="0"/>
                <a:cs typeface="Times New Roman" panose="02020603050405020304" pitchFamily="18" charset="0"/>
              </a:rPr>
              <a:t>Devising a helpful, evangelical two-kingdoms rationale and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strategy</a:t>
            </a:r>
            <a:br>
              <a:rPr lang="en-US" sz="2400" dirty="0" smtClean="0">
                <a:latin typeface="Times New Roman" panose="02020603050405020304" pitchFamily="18" charset="0"/>
                <a:ea typeface="Calibri" panose="020F0502020204030204" pitchFamily="34" charset="0"/>
                <a:cs typeface="Times New Roman" panose="02020603050405020304" pitchFamily="18" charset="0"/>
              </a:rPr>
            </a:b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marR="0" lvl="0" indent="-457200">
              <a:lnSpc>
                <a:spcPct val="107000"/>
              </a:lnSpc>
              <a:spcBef>
                <a:spcPts val="0"/>
              </a:spcBef>
              <a:spcAft>
                <a:spcPts val="0"/>
              </a:spcAft>
              <a:buFont typeface="+mj-lt"/>
              <a:buAutoNum type="arabicPeriod" startAt="11"/>
              <a:tabLst>
                <a:tab pos="457200" algn="l"/>
              </a:tabLst>
            </a:pPr>
            <a:r>
              <a:rPr lang="en-US" sz="2400" dirty="0" smtClean="0">
                <a:latin typeface="Times New Roman" panose="02020603050405020304" pitchFamily="18" charset="0"/>
                <a:ea typeface="Calibri" panose="020F0502020204030204" pitchFamily="34" charset="0"/>
                <a:cs typeface="Times New Roman" panose="02020603050405020304" pitchFamily="18" charset="0"/>
              </a:rPr>
              <a:t>Assisting </a:t>
            </a:r>
            <a:r>
              <a:rPr lang="en-US" sz="2400" dirty="0">
                <a:latin typeface="Times New Roman" panose="02020603050405020304" pitchFamily="18" charset="0"/>
                <a:ea typeface="Calibri" panose="020F0502020204030204" pitchFamily="34" charset="0"/>
                <a:cs typeface="Times New Roman" panose="02020603050405020304" pitchFamily="18" charset="0"/>
              </a:rPr>
              <a:t>our students’ and the church’s future peculiar witness and city-on-a-hill ministry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40363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04800"/>
            <a:ext cx="2895600" cy="2019300"/>
          </a:xfrm>
          <a:prstGeom prst="rect">
            <a:avLst/>
          </a:prstGeom>
        </p:spPr>
      </p:pic>
      <p:sp>
        <p:nvSpPr>
          <p:cNvPr id="5" name="TextBox 4"/>
          <p:cNvSpPr txBox="1"/>
          <p:nvPr/>
        </p:nvSpPr>
        <p:spPr>
          <a:xfrm>
            <a:off x="1676400" y="2514600"/>
            <a:ext cx="6324600" cy="2677656"/>
          </a:xfrm>
          <a:prstGeom prst="rect">
            <a:avLst/>
          </a:prstGeom>
          <a:noFill/>
        </p:spPr>
        <p:txBody>
          <a:bodyPr wrap="square" rtlCol="0">
            <a:spAutoFit/>
          </a:bodyPr>
          <a:lstStyle/>
          <a:p>
            <a:r>
              <a:rPr lang="en-US" sz="2800" dirty="0" smtClean="0"/>
              <a:t>What part of the LGBT / same-sex marriage topic (whether in society, in the church, or here on campus) most interests, puzzles, or otherwise engages you?</a:t>
            </a:r>
            <a:br>
              <a:rPr lang="en-US" sz="2800" dirty="0" smtClean="0"/>
            </a:br>
            <a:r>
              <a:rPr lang="en-US" sz="2800" dirty="0" smtClean="0"/>
              <a:t>Any specific reason(s) why?</a:t>
            </a:r>
            <a:endParaRPr lang="en-US" sz="2800" dirty="0"/>
          </a:p>
        </p:txBody>
      </p:sp>
    </p:spTree>
    <p:extLst>
      <p:ext uri="{BB962C8B-B14F-4D97-AF65-F5344CB8AC3E}">
        <p14:creationId xmlns:p14="http://schemas.microsoft.com/office/powerpoint/2010/main" val="3830092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tx1"/>
                </a:solidFill>
              </a:rPr>
              <a:t>Why This Topic for Table Talks?</a:t>
            </a:r>
            <a:endParaRPr lang="en-US" dirty="0">
              <a:solidFill>
                <a:schemeClr val="tx1"/>
              </a:solidFill>
            </a:endParaRPr>
          </a:p>
        </p:txBody>
      </p:sp>
      <p:pic>
        <p:nvPicPr>
          <p:cNvPr id="4" name="Picture 3" descr="crossglobegraphic.jpg"/>
          <p:cNvPicPr>
            <a:picLocks noChangeAspect="1"/>
          </p:cNvPicPr>
          <p:nvPr/>
        </p:nvPicPr>
        <p:blipFill>
          <a:blip r:embed="rId2" cstate="print"/>
          <a:stretch>
            <a:fillRect/>
          </a:stretch>
        </p:blipFill>
        <p:spPr>
          <a:xfrm>
            <a:off x="7696200" y="228600"/>
            <a:ext cx="990600" cy="990600"/>
          </a:xfrm>
          <a:prstGeom prst="rect">
            <a:avLst/>
          </a:prstGeom>
        </p:spPr>
      </p:pic>
      <p:graphicFrame>
        <p:nvGraphicFramePr>
          <p:cNvPr id="6" name="Diagram 5"/>
          <p:cNvGraphicFramePr/>
          <p:nvPr>
            <p:extLst>
              <p:ext uri="{D42A27DB-BD31-4B8C-83A1-F6EECF244321}">
                <p14:modId xmlns:p14="http://schemas.microsoft.com/office/powerpoint/2010/main" val="488226592"/>
              </p:ext>
            </p:extLst>
          </p:nvPr>
        </p:nvGraphicFramePr>
        <p:xfrm>
          <a:off x="1371600" y="1600200"/>
          <a:ext cx="6324600" cy="48406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5627534" y="5145802"/>
            <a:ext cx="3504970" cy="1200329"/>
          </a:xfrm>
          <a:prstGeom prst="rect">
            <a:avLst/>
          </a:prstGeom>
          <a:noFill/>
        </p:spPr>
        <p:txBody>
          <a:bodyPr wrap="square" rtlCol="0">
            <a:spAutoFit/>
          </a:bodyPr>
          <a:lstStyle/>
          <a:p>
            <a:r>
              <a:rPr lang="en-US" i="1" dirty="0" smtClean="0">
                <a:solidFill>
                  <a:srgbClr val="C00000"/>
                </a:solidFill>
              </a:rPr>
              <a:t>10. And both kingdoms: Christ and culture in conflict?  Conforming?  Distinct but intersecting?</a:t>
            </a:r>
          </a:p>
        </p:txBody>
      </p:sp>
      <p:sp>
        <p:nvSpPr>
          <p:cNvPr id="8" name="TextBox 7"/>
          <p:cNvSpPr txBox="1"/>
          <p:nvPr/>
        </p:nvSpPr>
        <p:spPr>
          <a:xfrm>
            <a:off x="6677260" y="1459778"/>
            <a:ext cx="2157963" cy="923330"/>
          </a:xfrm>
          <a:prstGeom prst="rect">
            <a:avLst/>
          </a:prstGeom>
          <a:noFill/>
        </p:spPr>
        <p:txBody>
          <a:bodyPr wrap="none" rtlCol="0">
            <a:spAutoFit/>
          </a:bodyPr>
          <a:lstStyle/>
          <a:p>
            <a:r>
              <a:rPr lang="en-US" i="1" dirty="0">
                <a:solidFill>
                  <a:srgbClr val="C00000"/>
                </a:solidFill>
              </a:rPr>
              <a:t>4</a:t>
            </a:r>
            <a:r>
              <a:rPr lang="en-US" i="1" dirty="0" smtClean="0">
                <a:solidFill>
                  <a:srgbClr val="C00000"/>
                </a:solidFill>
              </a:rPr>
              <a:t>. All us Christians</a:t>
            </a:r>
            <a:br>
              <a:rPr lang="en-US" i="1" dirty="0" smtClean="0">
                <a:solidFill>
                  <a:srgbClr val="C00000"/>
                </a:solidFill>
              </a:rPr>
            </a:br>
            <a:r>
              <a:rPr lang="en-US" i="1" dirty="0" smtClean="0">
                <a:solidFill>
                  <a:srgbClr val="C00000"/>
                </a:solidFill>
              </a:rPr>
              <a:t>as simultaneously</a:t>
            </a:r>
            <a:br>
              <a:rPr lang="en-US" i="1" dirty="0" smtClean="0">
                <a:solidFill>
                  <a:srgbClr val="C00000"/>
                </a:solidFill>
              </a:rPr>
            </a:br>
            <a:r>
              <a:rPr lang="en-US" i="1" dirty="0" smtClean="0">
                <a:solidFill>
                  <a:srgbClr val="C00000"/>
                </a:solidFill>
              </a:rPr>
              <a:t>justified and sinful</a:t>
            </a:r>
            <a:endParaRPr lang="en-US" dirty="0"/>
          </a:p>
        </p:txBody>
      </p:sp>
      <p:sp>
        <p:nvSpPr>
          <p:cNvPr id="9" name="TextBox 8"/>
          <p:cNvSpPr txBox="1"/>
          <p:nvPr/>
        </p:nvSpPr>
        <p:spPr>
          <a:xfrm>
            <a:off x="245472" y="1459778"/>
            <a:ext cx="2393604" cy="923330"/>
          </a:xfrm>
          <a:prstGeom prst="rect">
            <a:avLst/>
          </a:prstGeom>
          <a:noFill/>
        </p:spPr>
        <p:txBody>
          <a:bodyPr wrap="none" rtlCol="0">
            <a:spAutoFit/>
          </a:bodyPr>
          <a:lstStyle/>
          <a:p>
            <a:r>
              <a:rPr lang="en-US" i="1" dirty="0" smtClean="0">
                <a:solidFill>
                  <a:srgbClr val="C00000"/>
                </a:solidFill>
              </a:rPr>
              <a:t>1. The physical and</a:t>
            </a:r>
            <a:br>
              <a:rPr lang="en-US" i="1" dirty="0" smtClean="0">
                <a:solidFill>
                  <a:srgbClr val="C00000"/>
                </a:solidFill>
              </a:rPr>
            </a:br>
            <a:r>
              <a:rPr lang="en-US" i="1" dirty="0" smtClean="0">
                <a:solidFill>
                  <a:srgbClr val="C00000"/>
                </a:solidFill>
              </a:rPr>
              <a:t>the spiritual in, with,</a:t>
            </a:r>
            <a:br>
              <a:rPr lang="en-US" i="1" dirty="0" smtClean="0">
                <a:solidFill>
                  <a:srgbClr val="C00000"/>
                </a:solidFill>
              </a:rPr>
            </a:br>
            <a:r>
              <a:rPr lang="en-US" i="1" dirty="0" smtClean="0">
                <a:solidFill>
                  <a:srgbClr val="C00000"/>
                </a:solidFill>
              </a:rPr>
              <a:t>and under each other</a:t>
            </a:r>
            <a:endParaRPr lang="en-US" i="1" dirty="0">
              <a:solidFill>
                <a:srgbClr val="C00000"/>
              </a:solidFill>
            </a:endParaRPr>
          </a:p>
        </p:txBody>
      </p:sp>
      <p:sp>
        <p:nvSpPr>
          <p:cNvPr id="10" name="TextBox 9"/>
          <p:cNvSpPr txBox="1"/>
          <p:nvPr/>
        </p:nvSpPr>
        <p:spPr>
          <a:xfrm>
            <a:off x="7380019" y="2702312"/>
            <a:ext cx="1600200" cy="923330"/>
          </a:xfrm>
          <a:prstGeom prst="rect">
            <a:avLst/>
          </a:prstGeom>
          <a:noFill/>
        </p:spPr>
        <p:txBody>
          <a:bodyPr wrap="square" rtlCol="0">
            <a:spAutoFit/>
          </a:bodyPr>
          <a:lstStyle/>
          <a:p>
            <a:r>
              <a:rPr lang="en-US" i="1" dirty="0" smtClean="0">
                <a:solidFill>
                  <a:srgbClr val="C00000"/>
                </a:solidFill>
              </a:rPr>
              <a:t>3. Both God’s words of Law and Gospel </a:t>
            </a:r>
            <a:endParaRPr lang="en-US" i="1" dirty="0">
              <a:solidFill>
                <a:srgbClr val="C00000"/>
              </a:solidFill>
            </a:endParaRPr>
          </a:p>
        </p:txBody>
      </p:sp>
      <p:sp>
        <p:nvSpPr>
          <p:cNvPr id="11" name="TextBox 10"/>
          <p:cNvSpPr txBox="1"/>
          <p:nvPr/>
        </p:nvSpPr>
        <p:spPr>
          <a:xfrm>
            <a:off x="329630" y="5422801"/>
            <a:ext cx="3180679" cy="923330"/>
          </a:xfrm>
          <a:prstGeom prst="rect">
            <a:avLst/>
          </a:prstGeom>
          <a:noFill/>
        </p:spPr>
        <p:txBody>
          <a:bodyPr wrap="none" rtlCol="0">
            <a:spAutoFit/>
          </a:bodyPr>
          <a:lstStyle/>
          <a:p>
            <a:r>
              <a:rPr lang="en-US" i="1" dirty="0">
                <a:solidFill>
                  <a:srgbClr val="C00000"/>
                </a:solidFill>
              </a:rPr>
              <a:t>2</a:t>
            </a:r>
            <a:r>
              <a:rPr lang="en-US" i="1" dirty="0" smtClean="0">
                <a:solidFill>
                  <a:srgbClr val="C00000"/>
                </a:solidFill>
              </a:rPr>
              <a:t>. A Biblical anthropology</a:t>
            </a:r>
            <a:br>
              <a:rPr lang="en-US" i="1" dirty="0" smtClean="0">
                <a:solidFill>
                  <a:srgbClr val="C00000"/>
                </a:solidFill>
              </a:rPr>
            </a:br>
            <a:r>
              <a:rPr lang="en-US" i="1" dirty="0" smtClean="0">
                <a:solidFill>
                  <a:srgbClr val="C00000"/>
                </a:solidFill>
              </a:rPr>
              <a:t>that understands our mutual</a:t>
            </a:r>
            <a:br>
              <a:rPr lang="en-US" i="1" dirty="0" smtClean="0">
                <a:solidFill>
                  <a:srgbClr val="C00000"/>
                </a:solidFill>
              </a:rPr>
            </a:br>
            <a:r>
              <a:rPr lang="en-US" i="1" dirty="0" smtClean="0">
                <a:solidFill>
                  <a:srgbClr val="C00000"/>
                </a:solidFill>
              </a:rPr>
              <a:t>fallen condition</a:t>
            </a:r>
            <a:endParaRPr lang="en-US" i="1" dirty="0">
              <a:solidFill>
                <a:srgbClr val="C00000"/>
              </a:solidFill>
            </a:endParaRPr>
          </a:p>
        </p:txBody>
      </p:sp>
      <p:sp>
        <p:nvSpPr>
          <p:cNvPr id="13" name="TextBox 12"/>
          <p:cNvSpPr txBox="1"/>
          <p:nvPr/>
        </p:nvSpPr>
        <p:spPr>
          <a:xfrm>
            <a:off x="413787" y="2667000"/>
            <a:ext cx="2294218" cy="923330"/>
          </a:xfrm>
          <a:prstGeom prst="rect">
            <a:avLst/>
          </a:prstGeom>
          <a:noFill/>
        </p:spPr>
        <p:txBody>
          <a:bodyPr wrap="none" rtlCol="0">
            <a:spAutoFit/>
          </a:bodyPr>
          <a:lstStyle/>
          <a:p>
            <a:r>
              <a:rPr lang="en-US" i="1" dirty="0">
                <a:solidFill>
                  <a:srgbClr val="C00000"/>
                </a:solidFill>
              </a:rPr>
              <a:t>5</a:t>
            </a:r>
            <a:r>
              <a:rPr lang="en-US" i="1" dirty="0" smtClean="0">
                <a:solidFill>
                  <a:srgbClr val="C00000"/>
                </a:solidFill>
              </a:rPr>
              <a:t>. Our “proper</a:t>
            </a:r>
            <a:br>
              <a:rPr lang="en-US" i="1" dirty="0" smtClean="0">
                <a:solidFill>
                  <a:srgbClr val="C00000"/>
                </a:solidFill>
              </a:rPr>
            </a:br>
            <a:r>
              <a:rPr lang="en-US" i="1" dirty="0" smtClean="0">
                <a:solidFill>
                  <a:srgbClr val="C00000"/>
                </a:solidFill>
              </a:rPr>
              <a:t>righteousness” that</a:t>
            </a:r>
            <a:br>
              <a:rPr lang="en-US" i="1" dirty="0" smtClean="0">
                <a:solidFill>
                  <a:srgbClr val="C00000"/>
                </a:solidFill>
              </a:rPr>
            </a:br>
            <a:r>
              <a:rPr lang="en-US" i="1" dirty="0" smtClean="0">
                <a:solidFill>
                  <a:srgbClr val="C00000"/>
                </a:solidFill>
              </a:rPr>
              <a:t>serves all neighbors</a:t>
            </a:r>
            <a:endParaRPr lang="en-US" i="1" dirty="0">
              <a:solidFill>
                <a:srgbClr val="C00000"/>
              </a:solidFill>
            </a:endParaRPr>
          </a:p>
        </p:txBody>
      </p:sp>
    </p:spTree>
    <p:extLst>
      <p:ext uri="{BB962C8B-B14F-4D97-AF65-F5344CB8AC3E}">
        <p14:creationId xmlns:p14="http://schemas.microsoft.com/office/powerpoint/2010/main" val="21100492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tx1"/>
                </a:solidFill>
              </a:rPr>
              <a:t>Why This </a:t>
            </a:r>
            <a:r>
              <a:rPr lang="en-US" dirty="0">
                <a:solidFill>
                  <a:schemeClr val="tx1"/>
                </a:solidFill>
              </a:rPr>
              <a:t>T</a:t>
            </a:r>
            <a:r>
              <a:rPr lang="en-US" dirty="0" smtClean="0">
                <a:solidFill>
                  <a:schemeClr val="tx1"/>
                </a:solidFill>
              </a:rPr>
              <a:t>opic for Table Talks?</a:t>
            </a:r>
            <a:endParaRPr lang="en-US" dirty="0">
              <a:solidFill>
                <a:schemeClr val="tx1"/>
              </a:solidFill>
            </a:endParaRPr>
          </a:p>
        </p:txBody>
      </p:sp>
      <p:pic>
        <p:nvPicPr>
          <p:cNvPr id="4" name="Picture 3" descr="crossglobegraphic.jpg"/>
          <p:cNvPicPr>
            <a:picLocks noChangeAspect="1"/>
          </p:cNvPicPr>
          <p:nvPr/>
        </p:nvPicPr>
        <p:blipFill>
          <a:blip r:embed="rId2" cstate="print"/>
          <a:stretch>
            <a:fillRect/>
          </a:stretch>
        </p:blipFill>
        <p:spPr>
          <a:xfrm>
            <a:off x="7696200" y="228600"/>
            <a:ext cx="990600" cy="990600"/>
          </a:xfrm>
          <a:prstGeom prst="rect">
            <a:avLst/>
          </a:prstGeom>
        </p:spPr>
      </p:pic>
      <p:graphicFrame>
        <p:nvGraphicFramePr>
          <p:cNvPr id="6" name="Diagram 5"/>
          <p:cNvGraphicFramePr/>
          <p:nvPr>
            <p:extLst>
              <p:ext uri="{D42A27DB-BD31-4B8C-83A1-F6EECF244321}">
                <p14:modId xmlns:p14="http://schemas.microsoft.com/office/powerpoint/2010/main" val="1616408645"/>
              </p:ext>
            </p:extLst>
          </p:nvPr>
        </p:nvGraphicFramePr>
        <p:xfrm>
          <a:off x="1524000" y="1037171"/>
          <a:ext cx="6324600" cy="48406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52400" y="1371600"/>
            <a:ext cx="2799703" cy="1477328"/>
          </a:xfrm>
          <a:prstGeom prst="rect">
            <a:avLst/>
          </a:prstGeom>
          <a:noFill/>
        </p:spPr>
        <p:txBody>
          <a:bodyPr wrap="square" rtlCol="0">
            <a:spAutoFit/>
          </a:bodyPr>
          <a:lstStyle/>
          <a:p>
            <a:r>
              <a:rPr lang="en-US" i="1" dirty="0" smtClean="0">
                <a:solidFill>
                  <a:srgbClr val="C00000"/>
                </a:solidFill>
              </a:rPr>
              <a:t>Perhaps the most fruitful Gospel insight is # 7,</a:t>
            </a:r>
            <a:br>
              <a:rPr lang="en-US" i="1" dirty="0" smtClean="0">
                <a:solidFill>
                  <a:srgbClr val="C00000"/>
                </a:solidFill>
              </a:rPr>
            </a:br>
            <a:r>
              <a:rPr lang="en-US" i="1" dirty="0" smtClean="0">
                <a:solidFill>
                  <a:srgbClr val="C00000"/>
                </a:solidFill>
              </a:rPr>
              <a:t>our theology of the</a:t>
            </a:r>
            <a:br>
              <a:rPr lang="en-US" i="1" dirty="0" smtClean="0">
                <a:solidFill>
                  <a:srgbClr val="C00000"/>
                </a:solidFill>
              </a:rPr>
            </a:br>
            <a:r>
              <a:rPr lang="en-US" i="1" dirty="0" smtClean="0">
                <a:solidFill>
                  <a:srgbClr val="C00000"/>
                </a:solidFill>
              </a:rPr>
              <a:t>cross which displaces any theology of glory.</a:t>
            </a:r>
            <a:endParaRPr lang="en-US" dirty="0"/>
          </a:p>
        </p:txBody>
      </p:sp>
      <p:sp>
        <p:nvSpPr>
          <p:cNvPr id="7" name="TextBox 6"/>
          <p:cNvSpPr txBox="1"/>
          <p:nvPr/>
        </p:nvSpPr>
        <p:spPr>
          <a:xfrm>
            <a:off x="301752" y="4800600"/>
            <a:ext cx="3584448" cy="1477328"/>
          </a:xfrm>
          <a:prstGeom prst="rect">
            <a:avLst/>
          </a:prstGeom>
          <a:noFill/>
        </p:spPr>
        <p:txBody>
          <a:bodyPr wrap="square" rtlCol="0">
            <a:spAutoFit/>
          </a:bodyPr>
          <a:lstStyle/>
          <a:p>
            <a:r>
              <a:rPr lang="en-US" i="1" dirty="0" smtClean="0">
                <a:solidFill>
                  <a:srgbClr val="C00000"/>
                </a:solidFill>
              </a:rPr>
              <a:t>A theology of glory seeks to solve sin without need of the cross and resurrection— we’ll fix sin with the law and our human efforts this side of heaven!</a:t>
            </a:r>
            <a:endParaRPr lang="en-US" dirty="0"/>
          </a:p>
        </p:txBody>
      </p:sp>
      <p:sp>
        <p:nvSpPr>
          <p:cNvPr id="8" name="TextBox 7"/>
          <p:cNvSpPr txBox="1"/>
          <p:nvPr/>
        </p:nvSpPr>
        <p:spPr>
          <a:xfrm>
            <a:off x="5715000" y="4547048"/>
            <a:ext cx="3276600" cy="1754326"/>
          </a:xfrm>
          <a:prstGeom prst="rect">
            <a:avLst/>
          </a:prstGeom>
          <a:noFill/>
        </p:spPr>
        <p:txBody>
          <a:bodyPr wrap="square" rtlCol="0">
            <a:spAutoFit/>
          </a:bodyPr>
          <a:lstStyle/>
          <a:p>
            <a:r>
              <a:rPr lang="en-US" i="1" dirty="0" smtClean="0">
                <a:solidFill>
                  <a:srgbClr val="C00000"/>
                </a:solidFill>
              </a:rPr>
              <a:t>The theology of the cross is Christian life and practice informed by the law yet forbearing with sin during sanctification, and constantly returning to the cross.</a:t>
            </a:r>
            <a:endParaRPr lang="en-US" dirty="0"/>
          </a:p>
        </p:txBody>
      </p:sp>
    </p:spTree>
    <p:extLst>
      <p:ext uri="{BB962C8B-B14F-4D97-AF65-F5344CB8AC3E}">
        <p14:creationId xmlns:p14="http://schemas.microsoft.com/office/powerpoint/2010/main" val="21073346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ecx.images-amazon.com/images/I/51f7P3tEFkL._SY344_BO1,204,203,200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304800"/>
            <a:ext cx="3286126" cy="505333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33400" y="828020"/>
            <a:ext cx="4724400" cy="5570756"/>
          </a:xfrm>
          <a:prstGeom prst="rect">
            <a:avLst/>
          </a:prstGeom>
          <a:noFill/>
        </p:spPr>
        <p:txBody>
          <a:bodyPr wrap="square" rtlCol="0">
            <a:spAutoFit/>
          </a:bodyPr>
          <a:lstStyle/>
          <a:p>
            <a:r>
              <a:rPr lang="en-US" sz="2400" dirty="0"/>
              <a:t>That human </a:t>
            </a:r>
            <a:r>
              <a:rPr lang="en-US" sz="2400" dirty="0" smtClean="0"/>
              <a:t>“wisdom” </a:t>
            </a:r>
            <a:r>
              <a:rPr lang="en-US" sz="2400" dirty="0"/>
              <a:t>which believes it </a:t>
            </a:r>
            <a:r>
              <a:rPr lang="en-US" sz="2400" dirty="0" smtClean="0"/>
              <a:t>perceives God’s real work—work actually hidden in the cross—by using </a:t>
            </a:r>
            <a:r>
              <a:rPr lang="en-US" sz="2400" dirty="0"/>
              <a:t>the law and its works </a:t>
            </a:r>
            <a:r>
              <a:rPr lang="en-US" sz="2400" dirty="0" smtClean="0"/>
              <a:t>is a wisdom </a:t>
            </a:r>
            <a:r>
              <a:rPr lang="en-US" sz="2400" dirty="0"/>
              <a:t>completely puffed up, blinded, and hardened [1 Cor. 6:2, </a:t>
            </a:r>
            <a:r>
              <a:rPr lang="en-US" sz="2400" dirty="0" smtClean="0"/>
              <a:t>8:1, 10:23].</a:t>
            </a:r>
          </a:p>
          <a:p>
            <a:r>
              <a:rPr lang="en-US" sz="800" dirty="0" smtClean="0"/>
              <a:t>  </a:t>
            </a:r>
            <a:endParaRPr lang="en-US" sz="800" dirty="0"/>
          </a:p>
          <a:p>
            <a:r>
              <a:rPr lang="en-US" sz="2400" dirty="0" smtClean="0"/>
              <a:t>Yet </a:t>
            </a:r>
            <a:r>
              <a:rPr lang="en-US" sz="2400" dirty="0"/>
              <a:t>the wisdom of the law is not itself evil, nor is the law to be evaded [Ps. 1, Ps. 119, Rom. </a:t>
            </a:r>
            <a:r>
              <a:rPr lang="en-US" sz="2400" dirty="0" smtClean="0"/>
              <a:t>7</a:t>
            </a:r>
            <a:r>
              <a:rPr lang="en-US" sz="2400" dirty="0"/>
              <a:t>]</a:t>
            </a:r>
            <a:r>
              <a:rPr lang="en-US" sz="2400" dirty="0" smtClean="0"/>
              <a:t>.</a:t>
            </a:r>
          </a:p>
          <a:p>
            <a:r>
              <a:rPr lang="en-US" sz="2400" dirty="0" smtClean="0"/>
              <a:t>But </a:t>
            </a:r>
            <a:r>
              <a:rPr lang="en-US" sz="2400" dirty="0"/>
              <a:t>without the theology of the cross, we misuse the best in the worst manner</a:t>
            </a:r>
            <a:r>
              <a:rPr lang="en-US" sz="2400" dirty="0" smtClean="0"/>
              <a:t>.</a:t>
            </a:r>
            <a:r>
              <a:rPr lang="en-US" sz="800" dirty="0" smtClean="0"/>
              <a:t>  </a:t>
            </a:r>
            <a:r>
              <a:rPr lang="en-US" dirty="0" smtClean="0"/>
              <a:t/>
            </a:r>
            <a:br>
              <a:rPr lang="en-US" dirty="0" smtClean="0"/>
            </a:br>
            <a:r>
              <a:rPr lang="en-US" dirty="0" smtClean="0"/>
              <a:t>	Luther’s </a:t>
            </a:r>
            <a:r>
              <a:rPr lang="en-US" dirty="0"/>
              <a:t>Heidelberg Disputation, 	</a:t>
            </a:r>
            <a:r>
              <a:rPr lang="en-US" dirty="0" smtClean="0"/>
              <a:t>Thesis 22; Thesis 24.</a:t>
            </a:r>
            <a:endParaRPr lang="en-US" dirty="0"/>
          </a:p>
        </p:txBody>
      </p:sp>
      <p:sp>
        <p:nvSpPr>
          <p:cNvPr id="7" name="TextBox 6"/>
          <p:cNvSpPr txBox="1"/>
          <p:nvPr/>
        </p:nvSpPr>
        <p:spPr>
          <a:xfrm>
            <a:off x="304800" y="310376"/>
            <a:ext cx="4009431" cy="523220"/>
          </a:xfrm>
          <a:prstGeom prst="rect">
            <a:avLst/>
          </a:prstGeom>
          <a:noFill/>
        </p:spPr>
        <p:txBody>
          <a:bodyPr wrap="none" rtlCol="0">
            <a:spAutoFit/>
          </a:bodyPr>
          <a:lstStyle/>
          <a:p>
            <a:r>
              <a:rPr lang="en-US" sz="2800" b="1" dirty="0" smtClean="0"/>
              <a:t>Or, as Luther puts it:</a:t>
            </a:r>
            <a:endParaRPr lang="en-US" sz="2800" b="1" dirty="0"/>
          </a:p>
        </p:txBody>
      </p:sp>
    </p:spTree>
    <p:extLst>
      <p:ext uri="{BB962C8B-B14F-4D97-AF65-F5344CB8AC3E}">
        <p14:creationId xmlns:p14="http://schemas.microsoft.com/office/powerpoint/2010/main" val="28084351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7427" y="228600"/>
            <a:ext cx="7228609" cy="523220"/>
          </a:xfrm>
          <a:prstGeom prst="rect">
            <a:avLst/>
          </a:prstGeom>
          <a:noFill/>
        </p:spPr>
        <p:txBody>
          <a:bodyPr wrap="square" rtlCol="0">
            <a:spAutoFit/>
          </a:bodyPr>
          <a:lstStyle/>
          <a:p>
            <a:r>
              <a:rPr lang="en-US" sz="2800" b="1" dirty="0" smtClean="0">
                <a:latin typeface="Times New Roman" panose="02020603050405020304" pitchFamily="18" charset="0"/>
                <a:cs typeface="Times New Roman" panose="02020603050405020304" pitchFamily="18" charset="0"/>
              </a:rPr>
              <a:t>Zeroing In:  Six Key Complications for Us</a:t>
            </a:r>
            <a:endParaRPr lang="en-US" sz="28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765675"/>
            <a:ext cx="8539480" cy="4909036"/>
          </a:xfrm>
          <a:prstGeom prst="rect">
            <a:avLst/>
          </a:prstGeom>
          <a:noFill/>
        </p:spPr>
        <p:txBody>
          <a:bodyPr wrap="square" rtlCol="0">
            <a:spAutoFit/>
          </a:bodyPr>
          <a:lstStyle/>
          <a:p>
            <a:pPr marL="342900" indent="-342900">
              <a:spcAft>
                <a:spcPts val="600"/>
              </a:spcAft>
              <a:buFont typeface="+mj-lt"/>
              <a:buAutoNum type="arabicPeriod"/>
            </a:pPr>
            <a:r>
              <a:rPr lang="en-US" sz="2400" dirty="0" smtClean="0"/>
              <a:t>Anticipating and addressing (revising? pre-empting? resisting?) the regulation-and-compliance impositions</a:t>
            </a:r>
          </a:p>
          <a:p>
            <a:pPr marL="342900" indent="-342900">
              <a:spcAft>
                <a:spcPts val="600"/>
              </a:spcAft>
              <a:buFont typeface="+mj-lt"/>
              <a:buAutoNum type="arabicPeriod"/>
            </a:pPr>
            <a:r>
              <a:rPr lang="en-US" sz="2400" dirty="0" smtClean="0"/>
              <a:t>The science</a:t>
            </a:r>
            <a:r>
              <a:rPr lang="en-US" sz="2400" dirty="0"/>
              <a:t>:  four qualia of complex nature-nurture </a:t>
            </a:r>
            <a:r>
              <a:rPr lang="en-US" sz="2400" dirty="0" smtClean="0"/>
              <a:t>sin and six lines of research (hypotheses) about LGBT </a:t>
            </a:r>
          </a:p>
          <a:p>
            <a:pPr marL="342900" indent="-342900">
              <a:spcAft>
                <a:spcPts val="600"/>
              </a:spcAft>
              <a:buFont typeface="+mj-lt"/>
              <a:buAutoNum type="arabicPeriod"/>
            </a:pPr>
            <a:r>
              <a:rPr lang="en-US" sz="2400" dirty="0" smtClean="0"/>
              <a:t>Addressing students’ emotivism in assessing complex human concerns while supporting their compassion</a:t>
            </a:r>
          </a:p>
          <a:p>
            <a:pPr marL="342900" indent="-342900">
              <a:spcAft>
                <a:spcPts val="600"/>
              </a:spcAft>
              <a:buFont typeface="+mj-lt"/>
              <a:buAutoNum type="arabicPeriod"/>
            </a:pPr>
            <a:r>
              <a:rPr lang="en-US" sz="2400" dirty="0" smtClean="0"/>
              <a:t>Putting our own house in order: confession and</a:t>
            </a:r>
            <a:br>
              <a:rPr lang="en-US" sz="2400" dirty="0" smtClean="0"/>
            </a:br>
            <a:r>
              <a:rPr lang="en-US" sz="2400" dirty="0" smtClean="0"/>
              <a:t>repentance for neglecting injustices</a:t>
            </a:r>
          </a:p>
          <a:p>
            <a:pPr marL="342900" indent="-342900">
              <a:spcAft>
                <a:spcPts val="600"/>
              </a:spcAft>
              <a:buFont typeface="+mj-lt"/>
              <a:buAutoNum type="arabicPeriod"/>
            </a:pPr>
            <a:r>
              <a:rPr lang="en-US" sz="2400" dirty="0" smtClean="0"/>
              <a:t>Applying our theology of the cross as a two-kingdoms strategy (and avoiding a one-kingdom entrenchment) </a:t>
            </a:r>
          </a:p>
          <a:p>
            <a:pPr marL="342900" indent="-342900">
              <a:spcAft>
                <a:spcPts val="600"/>
              </a:spcAft>
              <a:buFont typeface="+mj-lt"/>
              <a:buAutoNum type="arabicPeriod"/>
            </a:pPr>
            <a:r>
              <a:rPr lang="en-US" sz="2400" dirty="0" smtClean="0"/>
              <a:t>Preparing our students for a “Christ-diverges-from-culture” world</a:t>
            </a:r>
            <a:endParaRPr lang="en-US" sz="2400" dirty="0"/>
          </a:p>
        </p:txBody>
      </p:sp>
      <p:sp>
        <p:nvSpPr>
          <p:cNvPr id="4" name="TextBox 3"/>
          <p:cNvSpPr txBox="1"/>
          <p:nvPr/>
        </p:nvSpPr>
        <p:spPr>
          <a:xfrm>
            <a:off x="2212340" y="5181600"/>
            <a:ext cx="4876800" cy="1200329"/>
          </a:xfrm>
          <a:prstGeom prst="rect">
            <a:avLst/>
          </a:prstGeom>
          <a:noFill/>
        </p:spPr>
        <p:txBody>
          <a:bodyPr wrap="square" rtlCol="0">
            <a:spAutoFit/>
          </a:bodyPr>
          <a:lstStyle/>
          <a:p>
            <a:r>
              <a:rPr lang="en-US" sz="2400" dirty="0" smtClean="0">
                <a:solidFill>
                  <a:srgbClr val="C00000"/>
                </a:solidFill>
              </a:rPr>
              <a:t>Would you agree? Change the list?  Which would you emphasize?</a:t>
            </a:r>
            <a:br>
              <a:rPr lang="en-US" sz="2400" dirty="0" smtClean="0">
                <a:solidFill>
                  <a:srgbClr val="C00000"/>
                </a:solidFill>
              </a:rPr>
            </a:br>
            <a:r>
              <a:rPr lang="en-US" sz="2400" dirty="0" smtClean="0">
                <a:solidFill>
                  <a:srgbClr val="C00000"/>
                </a:solidFill>
              </a:rPr>
              <a:t>With which can you help students?</a:t>
            </a:r>
          </a:p>
        </p:txBody>
      </p:sp>
    </p:spTree>
    <p:extLst>
      <p:ext uri="{BB962C8B-B14F-4D97-AF65-F5344CB8AC3E}">
        <p14:creationId xmlns:p14="http://schemas.microsoft.com/office/powerpoint/2010/main" val="3991359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04080"/>
            <a:ext cx="5562600" cy="914399"/>
          </a:xfrm>
        </p:spPr>
        <p:txBody>
          <a:bodyPr>
            <a:noAutofit/>
          </a:bodyPr>
          <a:lstStyle/>
          <a:p>
            <a:pPr algn="l"/>
            <a:r>
              <a:rPr lang="en-US" sz="2800" b="1" dirty="0" smtClean="0">
                <a:solidFill>
                  <a:schemeClr val="tx1"/>
                </a:solidFill>
              </a:rPr>
              <a:t>Some Orientation:</a:t>
            </a:r>
            <a:br>
              <a:rPr lang="en-US" sz="2800" b="1" dirty="0" smtClean="0">
                <a:solidFill>
                  <a:schemeClr val="tx1"/>
                </a:solidFill>
              </a:rPr>
            </a:br>
            <a:r>
              <a:rPr lang="en-US" sz="2800" b="1" dirty="0" smtClean="0">
                <a:solidFill>
                  <a:schemeClr val="tx1"/>
                </a:solidFill>
              </a:rPr>
              <a:t>the two developing positions</a:t>
            </a:r>
            <a:endParaRPr lang="en-US" sz="2800" b="1" dirty="0">
              <a:solidFill>
                <a:schemeClr val="tx1"/>
              </a:solidFill>
            </a:endParaRPr>
          </a:p>
        </p:txBody>
      </p:sp>
      <p:pic>
        <p:nvPicPr>
          <p:cNvPr id="4" name="Picture 3" descr="crossglobegraphic.jpg"/>
          <p:cNvPicPr>
            <a:picLocks noChangeAspect="1"/>
          </p:cNvPicPr>
          <p:nvPr/>
        </p:nvPicPr>
        <p:blipFill>
          <a:blip r:embed="rId2" cstate="print"/>
          <a:stretch>
            <a:fillRect/>
          </a:stretch>
        </p:blipFill>
        <p:spPr>
          <a:xfrm>
            <a:off x="7806212" y="228600"/>
            <a:ext cx="990600" cy="990600"/>
          </a:xfrm>
          <a:prstGeom prst="rect">
            <a:avLst/>
          </a:prstGeom>
        </p:spPr>
      </p:pic>
      <p:sp>
        <p:nvSpPr>
          <p:cNvPr id="6" name="Content Placeholder 5"/>
          <p:cNvSpPr>
            <a:spLocks noGrp="1"/>
          </p:cNvSpPr>
          <p:nvPr>
            <p:ph sz="quarter" idx="1"/>
          </p:nvPr>
        </p:nvSpPr>
        <p:spPr>
          <a:xfrm>
            <a:off x="336921" y="1676400"/>
            <a:ext cx="8503920" cy="4648200"/>
          </a:xfrm>
        </p:spPr>
        <p:txBody>
          <a:bodyPr>
            <a:normAutofit fontScale="92500" lnSpcReduction="10000"/>
          </a:bodyPr>
          <a:lstStyle/>
          <a:p>
            <a:pPr marL="0" indent="0">
              <a:spcBef>
                <a:spcPts val="0"/>
              </a:spcBef>
              <a:spcAft>
                <a:spcPts val="1000"/>
              </a:spcAft>
              <a:buNone/>
            </a:pPr>
            <a:r>
              <a:rPr lang="en-US" dirty="0" smtClean="0"/>
              <a:t>As the culture changes and as the church repents its cultural conformity to selective contempt and marginalization of LGBT, the current literature in the church and specifically within the LGBT Christian dialogue and their conferences indicates broadly these two views:</a:t>
            </a:r>
          </a:p>
          <a:p>
            <a:pPr>
              <a:spcBef>
                <a:spcPts val="0"/>
              </a:spcBef>
              <a:spcAft>
                <a:spcPts val="1000"/>
              </a:spcAft>
            </a:pPr>
            <a:r>
              <a:rPr lang="en-US" dirty="0" smtClean="0"/>
              <a:t>“Full Inclusion”:  LGBT Christians can enter into faithful, permanent covenantal same-sex marriage with God’s blessing that the church should recognize.</a:t>
            </a:r>
          </a:p>
          <a:p>
            <a:pPr>
              <a:spcBef>
                <a:spcPts val="0"/>
              </a:spcBef>
              <a:spcAft>
                <a:spcPts val="1000"/>
              </a:spcAft>
            </a:pPr>
            <a:r>
              <a:rPr lang="en-US" dirty="0" smtClean="0"/>
              <a:t>“Compassionate Fellowship”:  LGBT Christians can enter into full communion with the church as fellow repentant sinners who remain celibate, in keeping with Biblical texts and teaching on marriage and sexuality.</a:t>
            </a:r>
            <a:endParaRPr lang="en-US" dirty="0"/>
          </a:p>
        </p:txBody>
      </p:sp>
    </p:spTree>
    <p:extLst>
      <p:ext uri="{BB962C8B-B14F-4D97-AF65-F5344CB8AC3E}">
        <p14:creationId xmlns:p14="http://schemas.microsoft.com/office/powerpoint/2010/main" val="35563613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3581400" cy="2497554"/>
          </a:xfrm>
          <a:prstGeom prst="rect">
            <a:avLst/>
          </a:prstGeom>
        </p:spPr>
      </p:pic>
      <p:sp>
        <p:nvSpPr>
          <p:cNvPr id="5" name="TextBox 4"/>
          <p:cNvSpPr txBox="1"/>
          <p:nvPr/>
        </p:nvSpPr>
        <p:spPr>
          <a:xfrm>
            <a:off x="2286000" y="2895600"/>
            <a:ext cx="5715000" cy="3108543"/>
          </a:xfrm>
          <a:prstGeom prst="rect">
            <a:avLst/>
          </a:prstGeom>
          <a:noFill/>
        </p:spPr>
        <p:txBody>
          <a:bodyPr wrap="square" rtlCol="0">
            <a:spAutoFit/>
          </a:bodyPr>
          <a:lstStyle/>
          <a:p>
            <a:r>
              <a:rPr lang="en-US" sz="2800" dirty="0"/>
              <a:t>In your view, what would be the worst step </a:t>
            </a:r>
            <a:r>
              <a:rPr lang="en-US" sz="2800" dirty="0" smtClean="0"/>
              <a:t>Concordia </a:t>
            </a:r>
            <a:r>
              <a:rPr lang="en-US" sz="2800" dirty="0"/>
              <a:t>could take on the LGBT issue(s).</a:t>
            </a:r>
            <a:br>
              <a:rPr lang="en-US" sz="2800" dirty="0"/>
            </a:br>
            <a:r>
              <a:rPr lang="en-US" sz="2800" dirty="0"/>
              <a:t/>
            </a:r>
            <a:br>
              <a:rPr lang="en-US" sz="2800" dirty="0"/>
            </a:br>
            <a:r>
              <a:rPr lang="en-US" sz="2800" dirty="0"/>
              <a:t>In your view, what would be the best step </a:t>
            </a:r>
            <a:r>
              <a:rPr lang="en-US" sz="2800" dirty="0" smtClean="0"/>
              <a:t>Concordia </a:t>
            </a:r>
            <a:r>
              <a:rPr lang="en-US" sz="2800" dirty="0"/>
              <a:t>could take on the LGBT issue(s).</a:t>
            </a:r>
          </a:p>
        </p:txBody>
      </p:sp>
    </p:spTree>
    <p:extLst>
      <p:ext uri="{BB962C8B-B14F-4D97-AF65-F5344CB8AC3E}">
        <p14:creationId xmlns:p14="http://schemas.microsoft.com/office/powerpoint/2010/main" val="3166051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728880" y="279173"/>
            <a:ext cx="3692380" cy="6286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A) Which of these related sets of issues might you be able to help students consider or reconsider? (Revised</a:t>
            </a:r>
            <a:r>
              <a:rPr kumimoji="0" lang="en-US" altLang="en-US" sz="1100" b="1" i="0" u="none" strike="noStrike" cap="none" normalizeH="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from out first set; in n</a:t>
            </a:r>
            <a:r>
              <a:rPr kumimoji="0" lang="en-US" altLang="en-US" sz="11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o special order here.)</a:t>
            </a:r>
            <a:endParaRPr kumimoji="0" lang="en-US" altLang="en-US" sz="7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Text Box 5"/>
          <p:cNvSpPr txBox="1">
            <a:spLocks noChangeArrowheads="1"/>
          </p:cNvSpPr>
          <p:nvPr/>
        </p:nvSpPr>
        <p:spPr bwMode="auto">
          <a:xfrm>
            <a:off x="451310" y="924550"/>
            <a:ext cx="4247523" cy="14465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168275" marR="0" lvl="0" indent="-168275"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1. The state defining and re-defining marriage, family, and what it is to be human.</a:t>
            </a:r>
            <a:endParaRPr kumimoji="0" lang="en-US" altLang="en-US" sz="700" b="0" i="0" u="none" strike="noStrike" cap="none" normalizeH="0" baseline="0" dirty="0" smtClean="0">
              <a:ln>
                <a:noFill/>
              </a:ln>
              <a:solidFill>
                <a:schemeClr val="tx1"/>
              </a:solidFill>
              <a:effectLst/>
              <a:latin typeface="Arial" panose="020B0604020202020204" pitchFamily="34" charset="0"/>
            </a:endParaRPr>
          </a:p>
          <a:p>
            <a:pPr marL="168275" marR="0" lvl="0" indent="-168275"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2. Whether our society enacts practice and policy for the well-being of children as a protected class (not merely sentimentalizing them).</a:t>
            </a:r>
            <a:endParaRPr kumimoji="0" lang="en-US" altLang="en-US" sz="700" b="0" i="0" u="none" strike="noStrike" cap="none" normalizeH="0" baseline="0" dirty="0" smtClean="0">
              <a:ln>
                <a:noFill/>
              </a:ln>
              <a:solidFill>
                <a:schemeClr val="tx1"/>
              </a:solidFill>
              <a:effectLst/>
              <a:latin typeface="Arial" panose="020B0604020202020204" pitchFamily="34" charset="0"/>
            </a:endParaRPr>
          </a:p>
          <a:p>
            <a:pPr marL="168275" marR="0" lvl="0" indent="-168275"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3. Comparing and contrasting the church and LGBT with other examples of justice and injustice in the church’s history and the present time.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 name="Text Box 4"/>
          <p:cNvSpPr txBox="1">
            <a:spLocks noChangeArrowheads="1"/>
          </p:cNvSpPr>
          <p:nvPr/>
        </p:nvSpPr>
        <p:spPr bwMode="auto">
          <a:xfrm>
            <a:off x="451310" y="2371100"/>
            <a:ext cx="4247523" cy="76944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120650" marR="0" lvl="0" indent="-12065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4. The </a:t>
            </a:r>
            <a:r>
              <a:rPr lang="en-US" altLang="en-US" sz="1100" dirty="0" smtClean="0">
                <a:latin typeface="Arial" panose="020B0604020202020204" pitchFamily="34" charset="0"/>
                <a:ea typeface="Calibri" panose="020F0502020204030204" pitchFamily="34" charset="0"/>
                <a:cs typeface="Times New Roman" panose="02020603050405020304" pitchFamily="18" charset="0"/>
              </a:rPr>
              <a:t>multiple</a:t>
            </a:r>
            <a:r>
              <a:rPr kumimoji="0" lang="en-US" altLang="en-U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views on marriage within the larger church.</a:t>
            </a:r>
            <a:endParaRPr kumimoji="0" lang="en-US" altLang="en-US" sz="700" b="0" i="0" u="none" strike="noStrike" cap="none" normalizeH="0" baseline="0" dirty="0" smtClean="0">
              <a:ln>
                <a:noFill/>
              </a:ln>
              <a:solidFill>
                <a:schemeClr val="tx1"/>
              </a:solidFill>
              <a:effectLst/>
              <a:latin typeface="Arial" panose="020B0604020202020204" pitchFamily="34" charset="0"/>
            </a:endParaRPr>
          </a:p>
          <a:p>
            <a:pPr marL="120650" marR="0" lvl="0" indent="-12065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5. The</a:t>
            </a:r>
            <a:r>
              <a:rPr kumimoji="0" lang="en-US" altLang="en-US" sz="1100" b="0" i="0" u="none" strike="noStrike" cap="none" normalizeH="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multiple</a:t>
            </a:r>
            <a:r>
              <a:rPr kumimoji="0" lang="en-US" altLang="en-U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sexual ethics currently within our culture.</a:t>
            </a:r>
            <a:endParaRPr kumimoji="0" lang="en-US" altLang="en-US" sz="700" b="0" i="0" u="none" strike="noStrike" cap="none" normalizeH="0" baseline="0" dirty="0" smtClean="0">
              <a:ln>
                <a:noFill/>
              </a:ln>
              <a:solidFill>
                <a:schemeClr val="tx1"/>
              </a:solidFill>
              <a:effectLst/>
              <a:latin typeface="Arial" panose="020B0604020202020204" pitchFamily="34" charset="0"/>
            </a:endParaRPr>
          </a:p>
          <a:p>
            <a:pPr marL="120650" marR="0" lvl="0" indent="-12065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6. The role and influence of </a:t>
            </a:r>
            <a:r>
              <a:rPr kumimoji="0" lang="en-US" altLang="en-US" sz="1100" b="0" i="0" u="none" strike="noStrike" cap="none" normalizeH="0" baseline="0" dirty="0" err="1"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emotivist</a:t>
            </a:r>
            <a:r>
              <a:rPr kumimoji="0" lang="en-US" altLang="en-U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content and rhetoric in LGBT and same-sex issues.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Text Box 3"/>
          <p:cNvSpPr txBox="1">
            <a:spLocks noChangeArrowheads="1"/>
          </p:cNvSpPr>
          <p:nvPr/>
        </p:nvSpPr>
        <p:spPr bwMode="auto">
          <a:xfrm>
            <a:off x="451309" y="3132599"/>
            <a:ext cx="4247523" cy="127727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168275" marR="0" lvl="0" indent="-168275"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7. Understanding both who we are as CUNE and also who we are not: being who we are   /and/   charitably and evangelically engaging with those who are not us.</a:t>
            </a:r>
            <a:endParaRPr kumimoji="0" lang="en-US" altLang="en-US" sz="700" b="0" i="0" u="none" strike="noStrike" cap="none" normalizeH="0" baseline="0" dirty="0" smtClean="0">
              <a:ln>
                <a:noFill/>
              </a:ln>
              <a:solidFill>
                <a:schemeClr val="tx1"/>
              </a:solidFill>
              <a:effectLst/>
              <a:latin typeface="Arial" panose="020B0604020202020204" pitchFamily="34" charset="0"/>
            </a:endParaRPr>
          </a:p>
          <a:p>
            <a:pPr marL="168275" marR="0" lvl="0" indent="-168275"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8. Sustaining a meaningful and distinct CUNE identity within the cultural and spiritual diversity.</a:t>
            </a:r>
            <a:endParaRPr kumimoji="0" lang="en-US" altLang="en-US" sz="700" b="0" i="0" u="none" strike="noStrike" cap="none" normalizeH="0" baseline="0" dirty="0" smtClean="0">
              <a:ln>
                <a:noFill/>
              </a:ln>
              <a:solidFill>
                <a:schemeClr val="tx1"/>
              </a:solidFill>
              <a:effectLst/>
              <a:latin typeface="Arial" panose="020B0604020202020204" pitchFamily="34" charset="0"/>
            </a:endParaRPr>
          </a:p>
          <a:p>
            <a:pPr marL="168275" marR="0" lvl="0" indent="-168275"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9. Sponsoring or hosting student organizations that may not be congruent with CUNE identity and/or constituency.</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Text Box 2"/>
          <p:cNvSpPr txBox="1">
            <a:spLocks noChangeArrowheads="1"/>
          </p:cNvSpPr>
          <p:nvPr/>
        </p:nvSpPr>
        <p:spPr bwMode="auto">
          <a:xfrm>
            <a:off x="451309" y="4408041"/>
            <a:ext cx="4247523" cy="161582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228600" marR="0" lvl="0" indent="-22860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10. Assessing complex nature/nurture sin in terms of neural complexity, early brain development and organization, genetics, epigenetics, atypical sex differentiation (intersex babies), and adolescent and adult brain plasticity.</a:t>
            </a:r>
            <a:endParaRPr kumimoji="0" lang="en-US" altLang="en-US" sz="700" b="0" i="0" u="none" strike="noStrike" cap="none" normalizeH="0" baseline="0" dirty="0" smtClean="0">
              <a:ln>
                <a:noFill/>
              </a:ln>
              <a:solidFill>
                <a:schemeClr val="tx1"/>
              </a:solidFill>
              <a:effectLst/>
              <a:latin typeface="Arial" panose="020B0604020202020204" pitchFamily="34" charset="0"/>
            </a:endParaRPr>
          </a:p>
          <a:p>
            <a:pPr marL="228600" marR="0" lvl="0" indent="-22860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11. Assessing LGBT and same-sex issues using the Gospel insights of the Reformation, e.g., a theology of the cross, the two kingdoms, etc.</a:t>
            </a:r>
            <a:endParaRPr kumimoji="0" lang="en-US" altLang="en-US" sz="700" b="0" i="0" u="none" strike="noStrike" cap="none" normalizeH="0" baseline="0" dirty="0" smtClean="0">
              <a:ln>
                <a:noFill/>
              </a:ln>
              <a:solidFill>
                <a:schemeClr val="tx1"/>
              </a:solidFill>
              <a:effectLst/>
              <a:latin typeface="Arial" panose="020B0604020202020204" pitchFamily="34" charset="0"/>
            </a:endParaRPr>
          </a:p>
          <a:p>
            <a:pPr marL="228600" marR="0" lvl="0" indent="-22860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12. Considering the historical church’s discussion of whether sexual sin is a qualitatively more problematic sort of sin.</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Text Box 7"/>
          <p:cNvSpPr txBox="1">
            <a:spLocks noChangeArrowheads="1"/>
          </p:cNvSpPr>
          <p:nvPr/>
        </p:nvSpPr>
        <p:spPr bwMode="auto">
          <a:xfrm>
            <a:off x="4953000" y="2026999"/>
            <a:ext cx="2016697" cy="8953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B) Now, which set (or selected issues from more than one set of issues) might you be able to help students consider or reconsider?</a:t>
            </a:r>
            <a:endParaRPr kumimoji="0" lang="en-US" altLang="en-US" sz="7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Text Box 6"/>
          <p:cNvSpPr txBox="1">
            <a:spLocks noChangeArrowheads="1"/>
          </p:cNvSpPr>
          <p:nvPr/>
        </p:nvSpPr>
        <p:spPr bwMode="auto">
          <a:xfrm>
            <a:off x="6858000" y="3132599"/>
            <a:ext cx="1828800" cy="188969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C) And which issue(s) in particular might you be able to help students better understand and evaluate?</a:t>
            </a:r>
            <a:endParaRPr kumimoji="0" lang="en-US" altLang="en-US" sz="7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How would your assistance be congruent with the Reformation’s Gospel insights?  How would it sustain a direction toward God’s right-hand kingdom?</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Rectangle 8"/>
          <p:cNvSpPr>
            <a:spLocks noChangeArrowheads="1"/>
          </p:cNvSpPr>
          <p:nvPr/>
        </p:nvSpPr>
        <p:spPr bwMode="auto">
          <a:xfrm>
            <a:off x="295274" y="-381000"/>
            <a:ext cx="1064653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0" name="TextBox 9"/>
          <p:cNvSpPr txBox="1"/>
          <p:nvPr/>
        </p:nvSpPr>
        <p:spPr>
          <a:xfrm>
            <a:off x="5287069" y="167548"/>
            <a:ext cx="3856931" cy="1754326"/>
          </a:xfrm>
          <a:prstGeom prst="rect">
            <a:avLst/>
          </a:prstGeom>
          <a:noFill/>
        </p:spPr>
        <p:txBody>
          <a:bodyPr wrap="square" rtlCol="0">
            <a:spAutoFit/>
          </a:bodyPr>
          <a:lstStyle/>
          <a:p>
            <a:r>
              <a:rPr lang="en-US" sz="2800" dirty="0" smtClean="0">
                <a:solidFill>
                  <a:srgbClr val="C00000"/>
                </a:solidFill>
              </a:rPr>
              <a:t>See the handout.</a:t>
            </a:r>
            <a:r>
              <a:rPr lang="en-US" sz="3600" dirty="0" smtClean="0">
                <a:solidFill>
                  <a:srgbClr val="C00000"/>
                </a:solidFill>
              </a:rPr>
              <a:t/>
            </a:r>
            <a:br>
              <a:rPr lang="en-US" sz="3600" dirty="0" smtClean="0">
                <a:solidFill>
                  <a:srgbClr val="C00000"/>
                </a:solidFill>
              </a:rPr>
            </a:br>
            <a:r>
              <a:rPr lang="en-US" sz="2000" dirty="0" smtClean="0">
                <a:solidFill>
                  <a:srgbClr val="C00000"/>
                </a:solidFill>
              </a:rPr>
              <a:t>This is a simple A-B-C sorting exercise that might help you select a focus among the many issues.</a:t>
            </a:r>
            <a:endParaRPr lang="en-US" sz="2000" dirty="0">
              <a:solidFill>
                <a:srgbClr val="C00000"/>
              </a:solidFill>
            </a:endParaRPr>
          </a:p>
        </p:txBody>
      </p:sp>
    </p:spTree>
    <p:extLst>
      <p:ext uri="{BB962C8B-B14F-4D97-AF65-F5344CB8AC3E}">
        <p14:creationId xmlns:p14="http://schemas.microsoft.com/office/powerpoint/2010/main" val="41624979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60248"/>
            <a:ext cx="7246652" cy="758952"/>
          </a:xfrm>
        </p:spPr>
        <p:txBody>
          <a:bodyPr>
            <a:noAutofit/>
          </a:bodyPr>
          <a:lstStyle/>
          <a:p>
            <a:pPr algn="l"/>
            <a:r>
              <a:rPr lang="en-US" sz="3200" b="1" dirty="0" smtClean="0">
                <a:solidFill>
                  <a:schemeClr val="tx1"/>
                </a:solidFill>
              </a:rPr>
              <a:t>Back to the two</a:t>
            </a:r>
            <a:br>
              <a:rPr lang="en-US" sz="3200" b="1" dirty="0" smtClean="0">
                <a:solidFill>
                  <a:schemeClr val="tx1"/>
                </a:solidFill>
              </a:rPr>
            </a:br>
            <a:r>
              <a:rPr lang="en-US" sz="3200" b="1" dirty="0" smtClean="0">
                <a:solidFill>
                  <a:schemeClr val="tx1"/>
                </a:solidFill>
              </a:rPr>
              <a:t>emerging positions</a:t>
            </a:r>
            <a:endParaRPr lang="en-US" sz="3200" b="1" dirty="0">
              <a:solidFill>
                <a:schemeClr val="tx1"/>
              </a:solidFill>
            </a:endParaRPr>
          </a:p>
        </p:txBody>
      </p:sp>
      <p:pic>
        <p:nvPicPr>
          <p:cNvPr id="4" name="Picture 3" descr="crossglobegraphic.jpg"/>
          <p:cNvPicPr>
            <a:picLocks noChangeAspect="1"/>
          </p:cNvPicPr>
          <p:nvPr/>
        </p:nvPicPr>
        <p:blipFill>
          <a:blip r:embed="rId2" cstate="print"/>
          <a:stretch>
            <a:fillRect/>
          </a:stretch>
        </p:blipFill>
        <p:spPr>
          <a:xfrm>
            <a:off x="7806212" y="228600"/>
            <a:ext cx="990600" cy="990600"/>
          </a:xfrm>
          <a:prstGeom prst="rect">
            <a:avLst/>
          </a:prstGeom>
        </p:spPr>
      </p:pic>
      <p:sp>
        <p:nvSpPr>
          <p:cNvPr id="6" name="Content Placeholder 5"/>
          <p:cNvSpPr>
            <a:spLocks noGrp="1"/>
          </p:cNvSpPr>
          <p:nvPr>
            <p:ph sz="quarter" idx="1"/>
          </p:nvPr>
        </p:nvSpPr>
        <p:spPr>
          <a:xfrm>
            <a:off x="336921" y="1676400"/>
            <a:ext cx="8503920" cy="4648200"/>
          </a:xfrm>
        </p:spPr>
        <p:txBody>
          <a:bodyPr>
            <a:normAutofit fontScale="92500" lnSpcReduction="10000"/>
          </a:bodyPr>
          <a:lstStyle/>
          <a:p>
            <a:pPr marL="0" indent="0">
              <a:spcBef>
                <a:spcPts val="0"/>
              </a:spcBef>
              <a:spcAft>
                <a:spcPts val="1000"/>
              </a:spcAft>
              <a:buNone/>
            </a:pPr>
            <a:r>
              <a:rPr lang="en-US" dirty="0" smtClean="0"/>
              <a:t>As the culture changes and as the church repents its cultural conformity to selective contempt and marginalization of LGBT, the current literature in the church and specifically within the LGBT Christian dialogue and their conferences indicates broadly these two views:</a:t>
            </a:r>
          </a:p>
          <a:p>
            <a:pPr>
              <a:spcBef>
                <a:spcPts val="0"/>
              </a:spcBef>
              <a:spcAft>
                <a:spcPts val="1000"/>
              </a:spcAft>
            </a:pPr>
            <a:r>
              <a:rPr lang="en-US" dirty="0" smtClean="0"/>
              <a:t>“Full Inclusion”:  LGBT Christians can enter into faithful, permanent covenantal same-sex marriage with God’s blessing that the church should recognize.</a:t>
            </a:r>
          </a:p>
          <a:p>
            <a:pPr>
              <a:spcBef>
                <a:spcPts val="0"/>
              </a:spcBef>
              <a:spcAft>
                <a:spcPts val="1000"/>
              </a:spcAft>
            </a:pPr>
            <a:r>
              <a:rPr lang="en-US" dirty="0" smtClean="0"/>
              <a:t>“Compassionate Fellowship”:  LGBT Christians can enter into full communion with the church as fellow repentant sinners who remain </a:t>
            </a:r>
            <a:r>
              <a:rPr lang="en-US" dirty="0"/>
              <a:t>celibate, </a:t>
            </a:r>
            <a:r>
              <a:rPr lang="en-US" dirty="0" smtClean="0"/>
              <a:t>in </a:t>
            </a:r>
            <a:r>
              <a:rPr lang="en-US" dirty="0"/>
              <a:t>keeping with Biblical texts and teaching on marriage and </a:t>
            </a:r>
            <a:r>
              <a:rPr lang="en-US" dirty="0" smtClean="0"/>
              <a:t>sexuality.</a:t>
            </a:r>
            <a:endParaRPr lang="en-US" dirty="0"/>
          </a:p>
        </p:txBody>
      </p:sp>
    </p:spTree>
    <p:extLst>
      <p:ext uri="{BB962C8B-B14F-4D97-AF65-F5344CB8AC3E}">
        <p14:creationId xmlns:p14="http://schemas.microsoft.com/office/powerpoint/2010/main" val="23473491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029" y="347472"/>
            <a:ext cx="6556248" cy="758952"/>
          </a:xfrm>
        </p:spPr>
        <p:txBody>
          <a:bodyPr>
            <a:normAutofit fontScale="90000"/>
          </a:bodyPr>
          <a:lstStyle/>
          <a:p>
            <a:pPr algn="l"/>
            <a:r>
              <a:rPr lang="en-US" b="1" dirty="0" smtClean="0">
                <a:solidFill>
                  <a:schemeClr val="tx1"/>
                </a:solidFill>
                <a:latin typeface="Calibri" panose="020F0502020204030204" pitchFamily="34" charset="0"/>
              </a:rPr>
              <a:t>Closing:</a:t>
            </a:r>
            <a:br>
              <a:rPr lang="en-US" b="1" dirty="0" smtClean="0">
                <a:solidFill>
                  <a:schemeClr val="tx1"/>
                </a:solidFill>
                <a:latin typeface="Calibri" panose="020F0502020204030204" pitchFamily="34" charset="0"/>
              </a:rPr>
            </a:br>
            <a:r>
              <a:rPr lang="en-US" b="1" dirty="0" smtClean="0">
                <a:solidFill>
                  <a:schemeClr val="tx1"/>
                </a:solidFill>
                <a:latin typeface="Calibri" panose="020F0502020204030204" pitchFamily="34" charset="0"/>
              </a:rPr>
              <a:t>Some Manageable Outcomes for Us</a:t>
            </a:r>
            <a:endParaRPr lang="en-US" b="1" dirty="0">
              <a:solidFill>
                <a:schemeClr val="tx1"/>
              </a:solidFill>
              <a:latin typeface="Calibri" panose="020F0502020204030204" pitchFamily="34" charset="0"/>
            </a:endParaRPr>
          </a:p>
        </p:txBody>
      </p:sp>
      <p:sp>
        <p:nvSpPr>
          <p:cNvPr id="3" name="Content Placeholder 2"/>
          <p:cNvSpPr>
            <a:spLocks noGrp="1"/>
          </p:cNvSpPr>
          <p:nvPr>
            <p:ph sz="quarter" idx="1"/>
          </p:nvPr>
        </p:nvSpPr>
        <p:spPr>
          <a:xfrm>
            <a:off x="290029" y="1524000"/>
            <a:ext cx="6796571" cy="4876800"/>
          </a:xfrm>
        </p:spPr>
        <p:txBody>
          <a:bodyPr>
            <a:noAutofit/>
          </a:bodyPr>
          <a:lstStyle/>
          <a:p>
            <a:pPr>
              <a:spcBef>
                <a:spcPts val="0"/>
              </a:spcBef>
              <a:spcAft>
                <a:spcPts val="600"/>
              </a:spcAft>
            </a:pPr>
            <a:r>
              <a:rPr lang="en-US" sz="2600" dirty="0"/>
              <a:t>Inventory the complexity of the </a:t>
            </a:r>
            <a:r>
              <a:rPr lang="en-US" sz="2600" dirty="0" smtClean="0"/>
              <a:t>issues</a:t>
            </a:r>
            <a:endParaRPr lang="en-US" sz="2600" dirty="0"/>
          </a:p>
          <a:p>
            <a:pPr>
              <a:spcBef>
                <a:spcPts val="0"/>
              </a:spcBef>
              <a:spcAft>
                <a:spcPts val="600"/>
              </a:spcAft>
            </a:pPr>
            <a:r>
              <a:rPr lang="en-US" sz="2600" dirty="0" smtClean="0"/>
              <a:t>Help </a:t>
            </a:r>
            <a:r>
              <a:rPr lang="en-US" sz="2600" dirty="0"/>
              <a:t>students recognize </a:t>
            </a:r>
            <a:r>
              <a:rPr lang="en-US" sz="2600" dirty="0" smtClean="0"/>
              <a:t>and</a:t>
            </a:r>
            <a:br>
              <a:rPr lang="en-US" sz="2600" dirty="0" smtClean="0"/>
            </a:br>
            <a:r>
              <a:rPr lang="en-US" sz="2600" dirty="0" smtClean="0"/>
              <a:t>appreciate this complexity</a:t>
            </a:r>
          </a:p>
          <a:p>
            <a:pPr>
              <a:spcBef>
                <a:spcPts val="0"/>
              </a:spcBef>
              <a:spcAft>
                <a:spcPts val="600"/>
              </a:spcAft>
            </a:pPr>
            <a:r>
              <a:rPr lang="en-US" sz="2600" dirty="0" smtClean="0"/>
              <a:t>Help students </a:t>
            </a:r>
            <a:r>
              <a:rPr lang="en-US" sz="2600" dirty="0"/>
              <a:t>avoid oversimplified responses and positions</a:t>
            </a:r>
          </a:p>
          <a:p>
            <a:pPr>
              <a:spcBef>
                <a:spcPts val="0"/>
              </a:spcBef>
              <a:spcAft>
                <a:spcPts val="600"/>
              </a:spcAft>
            </a:pPr>
            <a:r>
              <a:rPr lang="en-US" sz="2600" dirty="0" smtClean="0"/>
              <a:t>Consider </a:t>
            </a:r>
            <a:r>
              <a:rPr lang="en-US" sz="2600" dirty="0"/>
              <a:t>Biblically informed </a:t>
            </a:r>
            <a:r>
              <a:rPr lang="en-US" sz="2600" dirty="0" smtClean="0"/>
              <a:t>but</a:t>
            </a:r>
            <a:br>
              <a:rPr lang="en-US" sz="2600" dirty="0" smtClean="0"/>
            </a:br>
            <a:r>
              <a:rPr lang="en-US" sz="2600" dirty="0" smtClean="0"/>
              <a:t>differing views</a:t>
            </a:r>
            <a:endParaRPr lang="en-US" sz="2600" dirty="0"/>
          </a:p>
          <a:p>
            <a:pPr>
              <a:spcBef>
                <a:spcPts val="0"/>
              </a:spcBef>
              <a:spcAft>
                <a:spcPts val="600"/>
              </a:spcAft>
            </a:pPr>
            <a:r>
              <a:rPr lang="en-US" sz="2600" dirty="0"/>
              <a:t>Consider how your discipline may </a:t>
            </a:r>
            <a:r>
              <a:rPr lang="en-US" sz="2600" dirty="0" smtClean="0"/>
              <a:t>be</a:t>
            </a:r>
            <a:br>
              <a:rPr lang="en-US" sz="2600" dirty="0" smtClean="0"/>
            </a:br>
            <a:r>
              <a:rPr lang="en-US" sz="2600" dirty="0" smtClean="0"/>
              <a:t>able </a:t>
            </a:r>
            <a:r>
              <a:rPr lang="en-US" sz="2600" dirty="0"/>
              <a:t>to assist the </a:t>
            </a:r>
            <a:r>
              <a:rPr lang="en-US" sz="2600" dirty="0" smtClean="0"/>
              <a:t>discussion</a:t>
            </a:r>
            <a:endParaRPr lang="en-US" sz="2600" dirty="0"/>
          </a:p>
          <a:p>
            <a:pPr>
              <a:spcBef>
                <a:spcPts val="0"/>
              </a:spcBef>
              <a:spcAft>
                <a:spcPts val="600"/>
              </a:spcAft>
            </a:pPr>
            <a:r>
              <a:rPr lang="en-US" sz="2600" dirty="0"/>
              <a:t>Weigh carefully </a:t>
            </a:r>
            <a:r>
              <a:rPr lang="en-US" sz="2600" dirty="0" smtClean="0"/>
              <a:t>Concordia’s situation</a:t>
            </a:r>
            <a:br>
              <a:rPr lang="en-US" sz="2600" dirty="0" smtClean="0"/>
            </a:br>
            <a:r>
              <a:rPr lang="en-US" sz="2600" dirty="0" smtClean="0"/>
              <a:t>and </a:t>
            </a:r>
            <a:r>
              <a:rPr lang="en-US" sz="2600" dirty="0"/>
              <a:t>how we should and should not </a:t>
            </a:r>
            <a:r>
              <a:rPr lang="en-US" sz="2600" dirty="0" smtClean="0"/>
              <a:t>respond</a:t>
            </a:r>
            <a:endParaRPr lang="en-US" sz="2600" dirty="0"/>
          </a:p>
        </p:txBody>
      </p:sp>
      <p:pic>
        <p:nvPicPr>
          <p:cNvPr id="4" name="Picture 3" descr="crossglobegraphic.jpg"/>
          <p:cNvPicPr>
            <a:picLocks noChangeAspect="1"/>
          </p:cNvPicPr>
          <p:nvPr/>
        </p:nvPicPr>
        <p:blipFill>
          <a:blip r:embed="rId2" cstate="print"/>
          <a:stretch>
            <a:fillRect/>
          </a:stretch>
        </p:blipFill>
        <p:spPr>
          <a:xfrm>
            <a:off x="7696200" y="228600"/>
            <a:ext cx="990600" cy="9906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48400" y="1447800"/>
            <a:ext cx="2667000" cy="4004505"/>
          </a:xfrm>
          <a:prstGeom prst="rect">
            <a:avLst/>
          </a:prstGeom>
        </p:spPr>
      </p:pic>
    </p:spTree>
    <p:extLst>
      <p:ext uri="{BB962C8B-B14F-4D97-AF65-F5344CB8AC3E}">
        <p14:creationId xmlns:p14="http://schemas.microsoft.com/office/powerpoint/2010/main" val="31836197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67000" y="2133600"/>
            <a:ext cx="3657600" cy="1477328"/>
          </a:xfrm>
          <a:prstGeom prst="rect">
            <a:avLst/>
          </a:prstGeom>
          <a:noFill/>
        </p:spPr>
        <p:txBody>
          <a:bodyPr wrap="square" rtlCol="0">
            <a:spAutoFit/>
          </a:bodyPr>
          <a:lstStyle/>
          <a:p>
            <a:r>
              <a:rPr lang="en-US" dirty="0" smtClean="0"/>
              <a:t>The following slides contain</a:t>
            </a:r>
            <a:br>
              <a:rPr lang="en-US" dirty="0" smtClean="0"/>
            </a:br>
            <a:r>
              <a:rPr lang="en-US" dirty="0" smtClean="0"/>
              <a:t>supplemental materials that </a:t>
            </a:r>
            <a:br>
              <a:rPr lang="en-US" dirty="0" smtClean="0"/>
            </a:br>
            <a:r>
              <a:rPr lang="en-US" dirty="0" smtClean="0"/>
              <a:t>can further inform the discussion</a:t>
            </a:r>
            <a:br>
              <a:rPr lang="en-US" dirty="0" smtClean="0"/>
            </a:br>
            <a:r>
              <a:rPr lang="en-US" dirty="0" smtClean="0"/>
              <a:t>and address some of the usual</a:t>
            </a:r>
            <a:br>
              <a:rPr lang="en-US" dirty="0" smtClean="0"/>
            </a:br>
            <a:r>
              <a:rPr lang="en-US" dirty="0" smtClean="0"/>
              <a:t>questions.</a:t>
            </a:r>
            <a:endParaRPr lang="en-US" dirty="0"/>
          </a:p>
        </p:txBody>
      </p:sp>
    </p:spTree>
    <p:extLst>
      <p:ext uri="{BB962C8B-B14F-4D97-AF65-F5344CB8AC3E}">
        <p14:creationId xmlns:p14="http://schemas.microsoft.com/office/powerpoint/2010/main" val="11074037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hristiannewsmo.com/v/vspfiles/photos/0010000700-2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851328"/>
            <a:ext cx="2971800" cy="4546854"/>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276600" y="765871"/>
            <a:ext cx="2743200" cy="5632311"/>
          </a:xfrm>
          <a:prstGeom prst="rect">
            <a:avLst/>
          </a:prstGeom>
          <a:noFill/>
          <a:ln w="19050">
            <a:solidFill>
              <a:schemeClr val="tx1"/>
            </a:solidFill>
          </a:ln>
        </p:spPr>
        <p:txBody>
          <a:bodyPr wrap="square" rtlCol="0">
            <a:spAutoFit/>
          </a:bodyPr>
          <a:lstStyle/>
          <a:p>
            <a:pPr algn="ctr"/>
            <a:r>
              <a:rPr lang="en-US" b="1" dirty="0"/>
              <a:t>Gender Identity Disorder or Gender Dysphoria</a:t>
            </a:r>
          </a:p>
          <a:p>
            <a:pPr algn="ctr"/>
            <a:r>
              <a:rPr lang="en-US" b="1" dirty="0"/>
              <a:t>in Christian </a:t>
            </a:r>
            <a:r>
              <a:rPr lang="en-US" b="1" dirty="0" smtClean="0"/>
              <a:t>Perspective</a:t>
            </a:r>
          </a:p>
          <a:p>
            <a:pPr algn="ctr"/>
            <a:r>
              <a:rPr lang="en-US" b="1" dirty="0" smtClean="0"/>
              <a:t>CTCR Sept. 2014</a:t>
            </a:r>
            <a:endParaRPr lang="en-US" b="1" dirty="0"/>
          </a:p>
          <a:p>
            <a:r>
              <a:rPr lang="en-US" dirty="0"/>
              <a:t>“Gender” has become a matter of uncertainty. Rather than male or female, many see gender as </a:t>
            </a:r>
            <a:r>
              <a:rPr lang="en-US" dirty="0" smtClean="0"/>
              <a:t>a relative </a:t>
            </a:r>
            <a:r>
              <a:rPr lang="en-US" dirty="0"/>
              <a:t>matter, or even a continuum. They consider gender or sexual identity to be less a </a:t>
            </a:r>
            <a:r>
              <a:rPr lang="en-US" dirty="0" smtClean="0"/>
              <a:t>reality given </a:t>
            </a:r>
            <a:r>
              <a:rPr lang="en-US" dirty="0"/>
              <a:t>at conception than a matter of personal discovery</a:t>
            </a:r>
            <a:r>
              <a:rPr lang="en-US" dirty="0" smtClean="0"/>
              <a:t>. </a:t>
            </a:r>
            <a:r>
              <a:rPr lang="en-US" dirty="0"/>
              <a:t>Reflective of such a </a:t>
            </a:r>
            <a:r>
              <a:rPr lang="en-US" dirty="0" smtClean="0"/>
              <a:t>theoretical perspective</a:t>
            </a:r>
            <a:r>
              <a:rPr lang="en-US" dirty="0"/>
              <a:t>, increasing </a:t>
            </a:r>
            <a:r>
              <a:rPr lang="en-US" dirty="0" smtClean="0"/>
              <a:t>attention to…</a:t>
            </a:r>
            <a:endParaRPr lang="en-US" dirty="0"/>
          </a:p>
        </p:txBody>
      </p:sp>
      <p:sp>
        <p:nvSpPr>
          <p:cNvPr id="5" name="TextBox 4"/>
          <p:cNvSpPr txBox="1"/>
          <p:nvPr/>
        </p:nvSpPr>
        <p:spPr>
          <a:xfrm>
            <a:off x="6019800" y="211873"/>
            <a:ext cx="2975289" cy="6186309"/>
          </a:xfrm>
          <a:prstGeom prst="rect">
            <a:avLst/>
          </a:prstGeom>
          <a:solidFill>
            <a:schemeClr val="bg1"/>
          </a:solidFill>
          <a:ln w="19050">
            <a:solidFill>
              <a:schemeClr val="tx1"/>
            </a:solidFill>
          </a:ln>
        </p:spPr>
        <p:txBody>
          <a:bodyPr wrap="square" rtlCol="0">
            <a:spAutoFit/>
          </a:bodyPr>
          <a:lstStyle/>
          <a:p>
            <a:r>
              <a:rPr lang="en-US" b="1" dirty="0"/>
              <a:t>Current website </a:t>
            </a:r>
            <a:r>
              <a:rPr lang="en-US" b="1" dirty="0" smtClean="0"/>
              <a:t>excerpt: Synodical Res 3-12A, 1992, What </a:t>
            </a:r>
            <a:r>
              <a:rPr lang="en-US" b="1" dirty="0"/>
              <a:t>is the LCMS response to homosexuality? </a:t>
            </a:r>
            <a:r>
              <a:rPr lang="en-US" dirty="0" smtClean="0"/>
              <a:t>Resolved</a:t>
            </a:r>
            <a:r>
              <a:rPr lang="en-US" dirty="0"/>
              <a:t>, That the goals to be pursued by such a plan for ministry </a:t>
            </a:r>
            <a:r>
              <a:rPr lang="en-US" dirty="0" smtClean="0"/>
              <a:t>be  1.  …   2.  …</a:t>
            </a:r>
            <a:endParaRPr lang="en-US" b="1" dirty="0"/>
          </a:p>
          <a:p>
            <a:r>
              <a:rPr lang="en-US" b="1" i="1" dirty="0"/>
              <a:t>3. to help the individual recognize that God can rescue individuals from homosexual orientation </a:t>
            </a:r>
            <a:r>
              <a:rPr lang="en-US" b="1" i="1" dirty="0" smtClean="0"/>
              <a:t>and practice</a:t>
            </a:r>
            <a:r>
              <a:rPr lang="en-US" b="1" i="1" dirty="0"/>
              <a:t>;</a:t>
            </a:r>
          </a:p>
          <a:p>
            <a:r>
              <a:rPr lang="en-US" dirty="0"/>
              <a:t>4. to assure him/her of forgiveness in Christ, contingent upon sincere repentance and faith in Christ, </a:t>
            </a:r>
            <a:r>
              <a:rPr lang="en-US" dirty="0" smtClean="0"/>
              <a:t>and to </a:t>
            </a:r>
            <a:r>
              <a:rPr lang="en-US" dirty="0"/>
              <a:t>assure him/her of the love and acceptance of the </a:t>
            </a:r>
            <a:r>
              <a:rPr lang="en-US" dirty="0" smtClean="0"/>
              <a:t>church.</a:t>
            </a:r>
            <a:endParaRPr lang="en-US" dirty="0"/>
          </a:p>
        </p:txBody>
      </p:sp>
      <p:sp>
        <p:nvSpPr>
          <p:cNvPr id="3" name="TextBox 2"/>
          <p:cNvSpPr txBox="1"/>
          <p:nvPr/>
        </p:nvSpPr>
        <p:spPr>
          <a:xfrm>
            <a:off x="136602" y="223024"/>
            <a:ext cx="3581400" cy="1538883"/>
          </a:xfrm>
          <a:prstGeom prst="rect">
            <a:avLst/>
          </a:prstGeom>
          <a:noFill/>
        </p:spPr>
        <p:txBody>
          <a:bodyPr wrap="square" rtlCol="0">
            <a:spAutoFit/>
          </a:bodyPr>
          <a:lstStyle/>
          <a:p>
            <a:r>
              <a:rPr lang="en-US" sz="2200" b="1" dirty="0" smtClean="0"/>
              <a:t>The Synodical Position:</a:t>
            </a:r>
          </a:p>
          <a:p>
            <a:r>
              <a:rPr lang="en-US" dirty="0" smtClean="0"/>
              <a:t>• Marriage: </a:t>
            </a:r>
            <a:r>
              <a:rPr lang="en-US" i="1" dirty="0" smtClean="0"/>
              <a:t>hetero only</a:t>
            </a:r>
          </a:p>
          <a:p>
            <a:r>
              <a:rPr lang="en-US" dirty="0"/>
              <a:t>• </a:t>
            </a:r>
            <a:r>
              <a:rPr lang="en-US" dirty="0" smtClean="0"/>
              <a:t>LGBT: </a:t>
            </a:r>
            <a:r>
              <a:rPr lang="en-US" i="1" dirty="0" smtClean="0"/>
              <a:t>Gospel predominant</a:t>
            </a:r>
          </a:p>
          <a:p>
            <a:r>
              <a:rPr lang="en-US" dirty="0"/>
              <a:t>• </a:t>
            </a:r>
            <a:r>
              <a:rPr lang="en-US" dirty="0" smtClean="0"/>
              <a:t>Presentations, publishing:</a:t>
            </a:r>
            <a:endParaRPr lang="en-US" dirty="0"/>
          </a:p>
          <a:p>
            <a:r>
              <a:rPr lang="en-US" dirty="0"/>
              <a:t> </a:t>
            </a:r>
            <a:r>
              <a:rPr lang="en-US" dirty="0" smtClean="0"/>
              <a:t>     </a:t>
            </a:r>
            <a:r>
              <a:rPr lang="en-US" i="1" dirty="0" smtClean="0"/>
              <a:t>varies with source</a:t>
            </a:r>
          </a:p>
        </p:txBody>
      </p:sp>
    </p:spTree>
    <p:extLst>
      <p:ext uri="{BB962C8B-B14F-4D97-AF65-F5344CB8AC3E}">
        <p14:creationId xmlns:p14="http://schemas.microsoft.com/office/powerpoint/2010/main" val="2895585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rossglobegraphic.jpg"/>
          <p:cNvPicPr>
            <a:picLocks noChangeAspect="1"/>
          </p:cNvPicPr>
          <p:nvPr/>
        </p:nvPicPr>
        <p:blipFill>
          <a:blip r:embed="rId2" cstate="print"/>
          <a:stretch>
            <a:fillRect/>
          </a:stretch>
        </p:blipFill>
        <p:spPr>
          <a:xfrm>
            <a:off x="8106474" y="181674"/>
            <a:ext cx="808926" cy="808926"/>
          </a:xfrm>
          <a:prstGeom prst="rect">
            <a:avLst/>
          </a:prstGeom>
        </p:spPr>
      </p:pic>
      <p:sp>
        <p:nvSpPr>
          <p:cNvPr id="2" name="TextBox 1"/>
          <p:cNvSpPr txBox="1"/>
          <p:nvPr/>
        </p:nvSpPr>
        <p:spPr>
          <a:xfrm>
            <a:off x="152400" y="762000"/>
            <a:ext cx="8763000" cy="5632311"/>
          </a:xfrm>
          <a:prstGeom prst="rect">
            <a:avLst/>
          </a:prstGeom>
          <a:noFill/>
        </p:spPr>
        <p:txBody>
          <a:bodyPr wrap="square" rtlCol="0">
            <a:spAutoFit/>
          </a:bodyPr>
          <a:lstStyle/>
          <a:p>
            <a:pPr marL="342900" lvl="0" indent="-342900">
              <a:buFont typeface="+mj-lt"/>
              <a:buAutoNum type="arabicPeriod"/>
            </a:pPr>
            <a:r>
              <a:rPr lang="en-US" dirty="0"/>
              <a:t>The government should get out of regulating interpersonal promises (marriage vows) and regulate only contracts and civil union agreements (both opposite sex and same sex) for its citizens.</a:t>
            </a:r>
          </a:p>
          <a:p>
            <a:pPr marL="342900" lvl="0" indent="-342900">
              <a:buFont typeface="+mj-lt"/>
              <a:buAutoNum type="arabicPeriod"/>
            </a:pPr>
            <a:r>
              <a:rPr lang="en-US" dirty="0">
                <a:solidFill>
                  <a:schemeClr val="accent1">
                    <a:lumMod val="75000"/>
                  </a:schemeClr>
                </a:solidFill>
              </a:rPr>
              <a:t>Marriage is a practice of this world that indirectly reflects some things about God’s original creation.  Thus, as a civic institution of the left-hand kingdom (the present world) marriage should be regulated by the temporal rule of government such that it approximates divine intent, yet without </a:t>
            </a:r>
            <a:r>
              <a:rPr lang="en-US" dirty="0" smtClean="0">
                <a:solidFill>
                  <a:schemeClr val="accent1">
                    <a:lumMod val="75000"/>
                  </a:schemeClr>
                </a:solidFill>
              </a:rPr>
              <a:t>trying now </a:t>
            </a:r>
            <a:r>
              <a:rPr lang="en-US" dirty="0">
                <a:solidFill>
                  <a:schemeClr val="accent1">
                    <a:lumMod val="75000"/>
                  </a:schemeClr>
                </a:solidFill>
              </a:rPr>
              <a:t>to replicate (“</a:t>
            </a:r>
            <a:r>
              <a:rPr lang="en-US" dirty="0" smtClean="0">
                <a:solidFill>
                  <a:schemeClr val="accent1">
                    <a:lumMod val="75000"/>
                  </a:schemeClr>
                </a:solidFill>
              </a:rPr>
              <a:t>photo-copy</a:t>
            </a:r>
            <a:r>
              <a:rPr lang="en-US" dirty="0">
                <a:solidFill>
                  <a:schemeClr val="accent1">
                    <a:lumMod val="75000"/>
                  </a:schemeClr>
                </a:solidFill>
              </a:rPr>
              <a:t>”) </a:t>
            </a:r>
            <a:r>
              <a:rPr lang="en-US" dirty="0" smtClean="0">
                <a:solidFill>
                  <a:schemeClr val="accent1">
                    <a:lumMod val="75000"/>
                  </a:schemeClr>
                </a:solidFill>
              </a:rPr>
              <a:t>the original Gen. 2 creation.</a:t>
            </a:r>
            <a:endParaRPr lang="en-US" dirty="0">
              <a:solidFill>
                <a:schemeClr val="accent1">
                  <a:lumMod val="75000"/>
                </a:schemeClr>
              </a:solidFill>
            </a:endParaRPr>
          </a:p>
          <a:p>
            <a:pPr marL="342900" lvl="0" indent="-342900">
              <a:buFont typeface="+mj-lt"/>
              <a:buAutoNum type="arabicPeriod"/>
            </a:pPr>
            <a:r>
              <a:rPr lang="en-US" dirty="0">
                <a:solidFill>
                  <a:schemeClr val="tx2">
                    <a:lumMod val="75000"/>
                  </a:schemeClr>
                </a:solidFill>
              </a:rPr>
              <a:t>Dearly beloved, we are gathered together here in the sight of God, and in the face of this congregation, to join together this man and this woman in holy matrimony, which is an honorable estate, instituted by God in the time of man's creation, signifying to us the mystical union that is between Christ and his church (from </a:t>
            </a:r>
            <a:r>
              <a:rPr lang="en-US" dirty="0" smtClean="0">
                <a:solidFill>
                  <a:schemeClr val="tx2">
                    <a:lumMod val="75000"/>
                  </a:schemeClr>
                </a:solidFill>
              </a:rPr>
              <a:t>the </a:t>
            </a:r>
            <a:r>
              <a:rPr lang="en-US" dirty="0">
                <a:solidFill>
                  <a:schemeClr val="tx2">
                    <a:lumMod val="75000"/>
                  </a:schemeClr>
                </a:solidFill>
              </a:rPr>
              <a:t>Book of Common Prayer and used in the Lutheran </a:t>
            </a:r>
            <a:r>
              <a:rPr lang="en-US" dirty="0" smtClean="0">
                <a:solidFill>
                  <a:schemeClr val="tx2">
                    <a:lumMod val="75000"/>
                  </a:schemeClr>
                </a:solidFill>
              </a:rPr>
              <a:t>Agenda).</a:t>
            </a:r>
            <a:endParaRPr lang="en-US" dirty="0">
              <a:solidFill>
                <a:schemeClr val="tx2">
                  <a:lumMod val="75000"/>
                </a:schemeClr>
              </a:solidFill>
            </a:endParaRPr>
          </a:p>
          <a:p>
            <a:pPr marL="342900" lvl="0" indent="-342900">
              <a:buFont typeface="+mj-lt"/>
              <a:buAutoNum type="arabicPeriod"/>
            </a:pPr>
            <a:r>
              <a:rPr lang="en-US" dirty="0">
                <a:solidFill>
                  <a:srgbClr val="0070C0"/>
                </a:solidFill>
              </a:rPr>
              <a:t>Marriage is whatever any two </a:t>
            </a:r>
            <a:r>
              <a:rPr lang="en-US" dirty="0" smtClean="0">
                <a:solidFill>
                  <a:srgbClr val="0070C0"/>
                </a:solidFill>
              </a:rPr>
              <a:t>people (or three or more people) </a:t>
            </a:r>
            <a:r>
              <a:rPr lang="en-US" dirty="0">
                <a:solidFill>
                  <a:srgbClr val="0070C0"/>
                </a:solidFill>
              </a:rPr>
              <a:t>choose to define and make </a:t>
            </a:r>
            <a:r>
              <a:rPr lang="en-US" dirty="0" smtClean="0">
                <a:solidFill>
                  <a:srgbClr val="0070C0"/>
                </a:solidFill>
              </a:rPr>
              <a:t>it.</a:t>
            </a:r>
            <a:endParaRPr lang="en-US" dirty="0">
              <a:solidFill>
                <a:srgbClr val="0070C0"/>
              </a:solidFill>
            </a:endParaRPr>
          </a:p>
          <a:p>
            <a:pPr marL="342900" lvl="0" indent="-342900">
              <a:buFont typeface="+mj-lt"/>
              <a:buAutoNum type="arabicPeriod"/>
            </a:pPr>
            <a:r>
              <a:rPr lang="en-US" dirty="0">
                <a:solidFill>
                  <a:srgbClr val="00B050"/>
                </a:solidFill>
              </a:rPr>
              <a:t>The church and Christians should now cease to participate in state marriage and civil union practices and should no longer conduct civil weddings with government licenses—instead making Christian marriage a rite within the church only.  Christians may or may not then get a government license if </a:t>
            </a:r>
            <a:r>
              <a:rPr lang="en-US" dirty="0" smtClean="0">
                <a:solidFill>
                  <a:srgbClr val="00B050"/>
                </a:solidFill>
              </a:rPr>
              <a:t>they choose to or </a:t>
            </a:r>
            <a:r>
              <a:rPr lang="en-US" dirty="0">
                <a:solidFill>
                  <a:srgbClr val="00B050"/>
                </a:solidFill>
              </a:rPr>
              <a:t>need </a:t>
            </a:r>
            <a:r>
              <a:rPr lang="en-US" dirty="0" smtClean="0">
                <a:solidFill>
                  <a:srgbClr val="00B050"/>
                </a:solidFill>
              </a:rPr>
              <a:t>one.  </a:t>
            </a:r>
            <a:r>
              <a:rPr lang="en-US" dirty="0">
                <a:solidFill>
                  <a:srgbClr val="00B050"/>
                </a:solidFill>
              </a:rPr>
              <a:t>(Non-Christians </a:t>
            </a:r>
            <a:r>
              <a:rPr lang="en-US" dirty="0" smtClean="0">
                <a:solidFill>
                  <a:srgbClr val="00B050"/>
                </a:solidFill>
              </a:rPr>
              <a:t>will </a:t>
            </a:r>
            <a:r>
              <a:rPr lang="en-US" dirty="0">
                <a:solidFill>
                  <a:srgbClr val="00B050"/>
                </a:solidFill>
              </a:rPr>
              <a:t>do as they think best.  That’s not our business</a:t>
            </a:r>
            <a:r>
              <a:rPr lang="en-US" dirty="0" smtClean="0">
                <a:solidFill>
                  <a:srgbClr val="00B050"/>
                </a:solidFill>
              </a:rPr>
              <a:t>.)</a:t>
            </a:r>
            <a:endParaRPr lang="en-US" dirty="0">
              <a:solidFill>
                <a:srgbClr val="00B050"/>
              </a:solidFill>
            </a:endParaRPr>
          </a:p>
        </p:txBody>
      </p:sp>
      <p:sp>
        <p:nvSpPr>
          <p:cNvPr id="3" name="TextBox 2"/>
          <p:cNvSpPr txBox="1"/>
          <p:nvPr/>
        </p:nvSpPr>
        <p:spPr>
          <a:xfrm>
            <a:off x="2057400" y="203860"/>
            <a:ext cx="4751622" cy="461665"/>
          </a:xfrm>
          <a:prstGeom prst="rect">
            <a:avLst/>
          </a:prstGeom>
          <a:noFill/>
        </p:spPr>
        <p:txBody>
          <a:bodyPr wrap="none" rtlCol="0">
            <a:spAutoFit/>
          </a:bodyPr>
          <a:lstStyle/>
          <a:p>
            <a:r>
              <a:rPr lang="en-US" sz="2400" b="1" dirty="0" smtClean="0"/>
              <a:t>FIVE VIEWS ON MARRIAGE</a:t>
            </a:r>
            <a:endParaRPr lang="en-US" sz="2400" b="1" dirty="0"/>
          </a:p>
        </p:txBody>
      </p:sp>
    </p:spTree>
    <p:extLst>
      <p:ext uri="{BB962C8B-B14F-4D97-AF65-F5344CB8AC3E}">
        <p14:creationId xmlns:p14="http://schemas.microsoft.com/office/powerpoint/2010/main" val="33969177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4575048" cy="530352"/>
          </a:xfrm>
        </p:spPr>
        <p:txBody>
          <a:bodyPr>
            <a:noAutofit/>
          </a:bodyPr>
          <a:lstStyle/>
          <a:p>
            <a:pPr algn="l"/>
            <a:r>
              <a:rPr lang="en-US" sz="3600" b="1" dirty="0" smtClean="0">
                <a:solidFill>
                  <a:schemeClr val="tx1"/>
                </a:solidFill>
              </a:rPr>
              <a:t>Some are saying…</a:t>
            </a:r>
            <a:endParaRPr lang="en-US" sz="3600" b="1" dirty="0">
              <a:solidFill>
                <a:schemeClr val="tx1"/>
              </a:solidFill>
            </a:endParaRPr>
          </a:p>
        </p:txBody>
      </p:sp>
      <p:sp>
        <p:nvSpPr>
          <p:cNvPr id="3" name="Content Placeholder 2"/>
          <p:cNvSpPr>
            <a:spLocks noGrp="1"/>
          </p:cNvSpPr>
          <p:nvPr>
            <p:ph sz="quarter" idx="1"/>
          </p:nvPr>
        </p:nvSpPr>
        <p:spPr>
          <a:xfrm>
            <a:off x="279882" y="1905000"/>
            <a:ext cx="8503920" cy="2130552"/>
          </a:xfrm>
        </p:spPr>
        <p:txBody>
          <a:bodyPr>
            <a:normAutofit lnSpcReduction="10000"/>
          </a:bodyPr>
          <a:lstStyle/>
          <a:p>
            <a:pPr marL="0" indent="0">
              <a:buNone/>
            </a:pPr>
            <a:r>
              <a:rPr lang="en-US" dirty="0" smtClean="0"/>
              <a:t>“What is at stake for Christian colleges is our freedom to practice the convictions we hold, living in the way we believe we are called to live.”</a:t>
            </a:r>
            <a:br>
              <a:rPr lang="en-US" dirty="0" smtClean="0"/>
            </a:br>
            <a:r>
              <a:rPr lang="en-US" dirty="0" smtClean="0"/>
              <a:t/>
            </a:r>
            <a:br>
              <a:rPr lang="en-US" dirty="0" smtClean="0"/>
            </a:br>
            <a:r>
              <a:rPr lang="en-US" dirty="0" smtClean="0"/>
              <a:t>	     - Barry Corey, President of </a:t>
            </a:r>
            <a:r>
              <a:rPr lang="en-US" dirty="0" err="1" smtClean="0"/>
              <a:t>Biola</a:t>
            </a:r>
            <a:r>
              <a:rPr lang="en-US" dirty="0" smtClean="0"/>
              <a:t> University</a:t>
            </a:r>
          </a:p>
        </p:txBody>
      </p:sp>
      <p:pic>
        <p:nvPicPr>
          <p:cNvPr id="4" name="Picture 3" descr="crossglobegraphic.jpg"/>
          <p:cNvPicPr>
            <a:picLocks noChangeAspect="1"/>
          </p:cNvPicPr>
          <p:nvPr/>
        </p:nvPicPr>
        <p:blipFill>
          <a:blip r:embed="rId2" cstate="print"/>
          <a:stretch>
            <a:fillRect/>
          </a:stretch>
        </p:blipFill>
        <p:spPr>
          <a:xfrm>
            <a:off x="7806212" y="228600"/>
            <a:ext cx="990600" cy="990600"/>
          </a:xfrm>
          <a:prstGeom prst="rect">
            <a:avLst/>
          </a:prstGeom>
        </p:spPr>
      </p:pic>
    </p:spTree>
    <p:extLst>
      <p:ext uri="{BB962C8B-B14F-4D97-AF65-F5344CB8AC3E}">
        <p14:creationId xmlns:p14="http://schemas.microsoft.com/office/powerpoint/2010/main" val="24665073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4575048" cy="530352"/>
          </a:xfrm>
        </p:spPr>
        <p:txBody>
          <a:bodyPr>
            <a:noAutofit/>
          </a:bodyPr>
          <a:lstStyle/>
          <a:p>
            <a:pPr algn="l"/>
            <a:r>
              <a:rPr lang="en-US" sz="3600" b="1" dirty="0" smtClean="0">
                <a:solidFill>
                  <a:schemeClr val="tx1"/>
                </a:solidFill>
              </a:rPr>
              <a:t>Some are saying…</a:t>
            </a:r>
            <a:endParaRPr lang="en-US" sz="3600" b="1" dirty="0">
              <a:solidFill>
                <a:schemeClr val="tx1"/>
              </a:solidFill>
            </a:endParaRPr>
          </a:p>
        </p:txBody>
      </p:sp>
      <p:sp>
        <p:nvSpPr>
          <p:cNvPr id="3" name="Content Placeholder 2"/>
          <p:cNvSpPr>
            <a:spLocks noGrp="1"/>
          </p:cNvSpPr>
          <p:nvPr>
            <p:ph sz="quarter" idx="1"/>
          </p:nvPr>
        </p:nvSpPr>
        <p:spPr>
          <a:xfrm>
            <a:off x="301752" y="1527048"/>
            <a:ext cx="8503920" cy="4949952"/>
          </a:xfrm>
        </p:spPr>
        <p:txBody>
          <a:bodyPr>
            <a:normAutofit/>
          </a:bodyPr>
          <a:lstStyle/>
          <a:p>
            <a:pPr marL="0" indent="0">
              <a:buNone/>
            </a:pPr>
            <a:r>
              <a:rPr lang="en-US" dirty="0" smtClean="0"/>
              <a:t>“What is at stake for Christian colleges is our freedom to practice the convictions we hold, living in the way we believe we are called to live.”</a:t>
            </a:r>
            <a:br>
              <a:rPr lang="en-US" dirty="0" smtClean="0"/>
            </a:br>
            <a:r>
              <a:rPr lang="en-US" dirty="0" smtClean="0"/>
              <a:t>		Barry Corey, President of </a:t>
            </a:r>
            <a:r>
              <a:rPr lang="en-US" dirty="0" err="1" smtClean="0"/>
              <a:t>Biola</a:t>
            </a:r>
            <a:r>
              <a:rPr lang="en-US" dirty="0" smtClean="0"/>
              <a:t> University</a:t>
            </a:r>
          </a:p>
          <a:p>
            <a:pPr algn="ctr"/>
            <a:r>
              <a:rPr lang="en-US" b="1" i="1" dirty="0" smtClean="0"/>
              <a:t>Or would we say it differently?</a:t>
            </a:r>
            <a:endParaRPr lang="en-US" dirty="0" smtClean="0"/>
          </a:p>
          <a:p>
            <a:pPr marL="0" indent="0">
              <a:buNone/>
            </a:pPr>
            <a:r>
              <a:rPr lang="en-US" dirty="0" smtClean="0"/>
              <a:t>What is at stake is an opportunity at our time in history to teach both through equanimity and, as need be, suffering and the cross, an alternate way to address life—a way that cares about all people using both God’s word of Law that condemns sinners and his word of Grace that redeems sinners.</a:t>
            </a:r>
            <a:endParaRPr lang="en-US" dirty="0"/>
          </a:p>
        </p:txBody>
      </p:sp>
      <p:pic>
        <p:nvPicPr>
          <p:cNvPr id="4" name="Picture 3" descr="crossglobegraphic.jpg"/>
          <p:cNvPicPr>
            <a:picLocks noChangeAspect="1"/>
          </p:cNvPicPr>
          <p:nvPr/>
        </p:nvPicPr>
        <p:blipFill>
          <a:blip r:embed="rId2" cstate="print"/>
          <a:stretch>
            <a:fillRect/>
          </a:stretch>
        </p:blipFill>
        <p:spPr>
          <a:xfrm>
            <a:off x="7806212" y="228600"/>
            <a:ext cx="990600" cy="990600"/>
          </a:xfrm>
          <a:prstGeom prst="rect">
            <a:avLst/>
          </a:prstGeom>
        </p:spPr>
      </p:pic>
    </p:spTree>
    <p:extLst>
      <p:ext uri="{BB962C8B-B14F-4D97-AF65-F5344CB8AC3E}">
        <p14:creationId xmlns:p14="http://schemas.microsoft.com/office/powerpoint/2010/main" val="11624491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4575048" cy="530352"/>
          </a:xfrm>
        </p:spPr>
        <p:txBody>
          <a:bodyPr>
            <a:noAutofit/>
          </a:bodyPr>
          <a:lstStyle/>
          <a:p>
            <a:pPr algn="l"/>
            <a:r>
              <a:rPr lang="en-US" sz="3600" b="1" dirty="0" smtClean="0">
                <a:solidFill>
                  <a:schemeClr val="tx1"/>
                </a:solidFill>
              </a:rPr>
              <a:t>Some are saying…</a:t>
            </a:r>
            <a:endParaRPr lang="en-US" sz="3600" b="1" dirty="0">
              <a:solidFill>
                <a:schemeClr val="tx1"/>
              </a:solidFill>
            </a:endParaRPr>
          </a:p>
        </p:txBody>
      </p:sp>
      <p:sp>
        <p:nvSpPr>
          <p:cNvPr id="3" name="Content Placeholder 2"/>
          <p:cNvSpPr>
            <a:spLocks noGrp="1"/>
          </p:cNvSpPr>
          <p:nvPr>
            <p:ph sz="quarter" idx="1"/>
          </p:nvPr>
        </p:nvSpPr>
        <p:spPr>
          <a:xfrm>
            <a:off x="325198" y="1676400"/>
            <a:ext cx="8503920" cy="2895600"/>
          </a:xfrm>
        </p:spPr>
        <p:txBody>
          <a:bodyPr>
            <a:normAutofit/>
          </a:bodyPr>
          <a:lstStyle/>
          <a:p>
            <a:pPr marL="0" indent="0">
              <a:buNone/>
            </a:pPr>
            <a:r>
              <a:rPr lang="en-US" sz="3200" dirty="0" smtClean="0"/>
              <a:t>“</a:t>
            </a:r>
            <a:r>
              <a:rPr lang="en-US" sz="3200" dirty="0"/>
              <a:t>Religious organizations exist to foster the interests of persons subscribing to the same religious faith</a:t>
            </a:r>
            <a:r>
              <a:rPr lang="en-US" sz="3200" dirty="0" smtClean="0"/>
              <a:t>.”</a:t>
            </a:r>
          </a:p>
          <a:p>
            <a:pPr marL="0" indent="0">
              <a:buNone/>
            </a:pPr>
            <a:r>
              <a:rPr lang="en-US" dirty="0" smtClean="0"/>
              <a:t>	Supreme Court Justice Ruth Bader Ginsburg</a:t>
            </a:r>
            <a:br>
              <a:rPr lang="en-US" dirty="0" smtClean="0"/>
            </a:br>
            <a:r>
              <a:rPr lang="en-US" dirty="0" smtClean="0"/>
              <a:t>	Dissenting opinion, Burwell v. Hobby Lobby, 	June 30, 2014</a:t>
            </a:r>
          </a:p>
        </p:txBody>
      </p:sp>
      <p:pic>
        <p:nvPicPr>
          <p:cNvPr id="4" name="Picture 3" descr="crossglobegraphic.jpg"/>
          <p:cNvPicPr>
            <a:picLocks noChangeAspect="1"/>
          </p:cNvPicPr>
          <p:nvPr/>
        </p:nvPicPr>
        <p:blipFill>
          <a:blip r:embed="rId2" cstate="print"/>
          <a:stretch>
            <a:fillRect/>
          </a:stretch>
        </p:blipFill>
        <p:spPr>
          <a:xfrm>
            <a:off x="7806212" y="228600"/>
            <a:ext cx="990600" cy="990600"/>
          </a:xfrm>
          <a:prstGeom prst="rect">
            <a:avLst/>
          </a:prstGeom>
        </p:spPr>
      </p:pic>
    </p:spTree>
    <p:extLst>
      <p:ext uri="{BB962C8B-B14F-4D97-AF65-F5344CB8AC3E}">
        <p14:creationId xmlns:p14="http://schemas.microsoft.com/office/powerpoint/2010/main" val="3884977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04800"/>
            <a:ext cx="2895600" cy="2019300"/>
          </a:xfrm>
          <a:prstGeom prst="rect">
            <a:avLst/>
          </a:prstGeom>
        </p:spPr>
      </p:pic>
      <p:sp>
        <p:nvSpPr>
          <p:cNvPr id="5" name="Rectangle 4"/>
          <p:cNvSpPr/>
          <p:nvPr/>
        </p:nvSpPr>
        <p:spPr>
          <a:xfrm>
            <a:off x="762000" y="2438400"/>
            <a:ext cx="7924800" cy="2677656"/>
          </a:xfrm>
          <a:prstGeom prst="rect">
            <a:avLst/>
          </a:prstGeom>
        </p:spPr>
        <p:txBody>
          <a:bodyPr wrap="square">
            <a:spAutoFit/>
          </a:bodyPr>
          <a:lstStyle/>
          <a:p>
            <a:r>
              <a:rPr lang="en-US" sz="2800" dirty="0" smtClean="0"/>
              <a:t>A 30 sec. person-on-the-street </a:t>
            </a:r>
            <a:r>
              <a:rPr lang="en-US" sz="2800" dirty="0"/>
              <a:t>survey </a:t>
            </a:r>
            <a:r>
              <a:rPr lang="en-US" sz="2800" dirty="0" smtClean="0"/>
              <a:t>question:</a:t>
            </a:r>
            <a:br>
              <a:rPr lang="en-US" sz="2800" dirty="0" smtClean="0"/>
            </a:br>
            <a:r>
              <a:rPr lang="en-US" sz="2800" dirty="0" smtClean="0"/>
              <a:t/>
            </a:r>
            <a:br>
              <a:rPr lang="en-US" sz="2800" dirty="0" smtClean="0"/>
            </a:br>
            <a:r>
              <a:rPr lang="en-US" sz="2800" dirty="0" smtClean="0"/>
              <a:t>Approximately what </a:t>
            </a:r>
            <a:r>
              <a:rPr lang="en-US" sz="2800" dirty="0"/>
              <a:t>percentage of the U.S. population is LGBT</a:t>
            </a:r>
            <a:r>
              <a:rPr lang="en-US" sz="2800" dirty="0" smtClean="0"/>
              <a:t>?	(</a:t>
            </a:r>
            <a:r>
              <a:rPr lang="en-US" sz="2800" i="1" dirty="0"/>
              <a:t>If you already know the actual  research, let others at the table who </a:t>
            </a:r>
            <a:r>
              <a:rPr lang="en-US" sz="2800" i="1" dirty="0" smtClean="0"/>
              <a:t>don’t </a:t>
            </a:r>
            <a:r>
              <a:rPr lang="en-US" sz="2800" i="1" dirty="0"/>
              <a:t>know offer a response</a:t>
            </a:r>
            <a:r>
              <a:rPr lang="en-US" sz="2800" dirty="0"/>
              <a:t>.)</a:t>
            </a:r>
          </a:p>
        </p:txBody>
      </p:sp>
    </p:spTree>
    <p:extLst>
      <p:ext uri="{BB962C8B-B14F-4D97-AF65-F5344CB8AC3E}">
        <p14:creationId xmlns:p14="http://schemas.microsoft.com/office/powerpoint/2010/main" val="8739337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4575048" cy="530352"/>
          </a:xfrm>
        </p:spPr>
        <p:txBody>
          <a:bodyPr>
            <a:noAutofit/>
          </a:bodyPr>
          <a:lstStyle/>
          <a:p>
            <a:pPr algn="l"/>
            <a:r>
              <a:rPr lang="en-US" sz="3600" b="1" dirty="0" smtClean="0">
                <a:solidFill>
                  <a:schemeClr val="tx1"/>
                </a:solidFill>
              </a:rPr>
              <a:t>Some are saying…</a:t>
            </a:r>
            <a:endParaRPr lang="en-US" sz="3600" b="1" dirty="0">
              <a:solidFill>
                <a:schemeClr val="tx1"/>
              </a:solidFill>
            </a:endParaRPr>
          </a:p>
        </p:txBody>
      </p:sp>
      <p:sp>
        <p:nvSpPr>
          <p:cNvPr id="3" name="Content Placeholder 2"/>
          <p:cNvSpPr>
            <a:spLocks noGrp="1"/>
          </p:cNvSpPr>
          <p:nvPr>
            <p:ph sz="quarter" idx="1"/>
          </p:nvPr>
        </p:nvSpPr>
        <p:spPr>
          <a:xfrm>
            <a:off x="287316" y="1539537"/>
            <a:ext cx="8503920" cy="1905000"/>
          </a:xfrm>
        </p:spPr>
        <p:txBody>
          <a:bodyPr>
            <a:normAutofit/>
          </a:bodyPr>
          <a:lstStyle/>
          <a:p>
            <a:pPr marL="0" indent="0">
              <a:buNone/>
            </a:pPr>
            <a:r>
              <a:rPr lang="en-US" sz="2800" dirty="0" smtClean="0"/>
              <a:t>“</a:t>
            </a:r>
            <a:r>
              <a:rPr lang="en-US" sz="2800" dirty="0"/>
              <a:t>Religious organizations exist to foster the interests of persons subscribing to the same religious faith</a:t>
            </a:r>
            <a:r>
              <a:rPr lang="en-US" sz="2800" dirty="0" smtClean="0"/>
              <a:t>.”</a:t>
            </a:r>
          </a:p>
          <a:p>
            <a:pPr marL="0" indent="0">
              <a:buNone/>
            </a:pPr>
            <a:r>
              <a:rPr lang="en-US" dirty="0" smtClean="0"/>
              <a:t>	</a:t>
            </a:r>
            <a:r>
              <a:rPr lang="en-US" sz="2000" dirty="0" smtClean="0"/>
              <a:t>Supreme Court Justice Ruth Bader Ginsburg, dissenting opinion, 	Burwell v. Hobby Lobby, June 30, 2014</a:t>
            </a:r>
          </a:p>
        </p:txBody>
      </p:sp>
      <p:pic>
        <p:nvPicPr>
          <p:cNvPr id="4" name="Picture 3" descr="crossglobegraphic.jpg"/>
          <p:cNvPicPr>
            <a:picLocks noChangeAspect="1"/>
          </p:cNvPicPr>
          <p:nvPr/>
        </p:nvPicPr>
        <p:blipFill>
          <a:blip r:embed="rId2" cstate="print"/>
          <a:stretch>
            <a:fillRect/>
          </a:stretch>
        </p:blipFill>
        <p:spPr>
          <a:xfrm>
            <a:off x="7806212" y="228600"/>
            <a:ext cx="990600" cy="990600"/>
          </a:xfrm>
          <a:prstGeom prst="rect">
            <a:avLst/>
          </a:prstGeom>
        </p:spPr>
      </p:pic>
      <p:sp>
        <p:nvSpPr>
          <p:cNvPr id="5" name="Rectangle 4"/>
          <p:cNvSpPr/>
          <p:nvPr/>
        </p:nvSpPr>
        <p:spPr>
          <a:xfrm>
            <a:off x="301752" y="3733800"/>
            <a:ext cx="8689848" cy="2246769"/>
          </a:xfrm>
          <a:prstGeom prst="rect">
            <a:avLst/>
          </a:prstGeom>
        </p:spPr>
        <p:txBody>
          <a:bodyPr wrap="square">
            <a:spAutoFit/>
          </a:bodyPr>
          <a:lstStyle/>
          <a:p>
            <a:pPr marL="457200" indent="-280988" algn="ctr">
              <a:buClr>
                <a:schemeClr val="accent1"/>
              </a:buClr>
              <a:buSzPct val="120000"/>
              <a:buFont typeface="Arial" panose="020B0604020202020204" pitchFamily="34" charset="0"/>
              <a:buChar char="•"/>
            </a:pPr>
            <a:r>
              <a:rPr lang="en-US" sz="2800" b="1" i="1" dirty="0" smtClean="0"/>
              <a:t>Or </a:t>
            </a:r>
            <a:r>
              <a:rPr lang="en-US" sz="2800" b="1" i="1" dirty="0"/>
              <a:t>would we say it differently?</a:t>
            </a:r>
            <a:endParaRPr lang="en-US" sz="2800" dirty="0"/>
          </a:p>
          <a:p>
            <a:pPr>
              <a:buSzPct val="120000"/>
            </a:pPr>
            <a:r>
              <a:rPr lang="en-US" sz="2800" dirty="0" smtClean="0"/>
              <a:t>Concordia exists to foster both the temporal and eternal interests of all people, no matter what their current ideas and convictions, in a world that God so loved that he gave his only begotten Son.</a:t>
            </a:r>
            <a:endParaRPr lang="en-US" sz="2800" dirty="0"/>
          </a:p>
        </p:txBody>
      </p:sp>
    </p:spTree>
    <p:extLst>
      <p:ext uri="{BB962C8B-B14F-4D97-AF65-F5344CB8AC3E}">
        <p14:creationId xmlns:p14="http://schemas.microsoft.com/office/powerpoint/2010/main" val="36549850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077200" cy="5701882"/>
          </a:xfrm>
          <a:prstGeom prst="rect">
            <a:avLst/>
          </a:prstGeom>
        </p:spPr>
        <p:txBody>
          <a:bodyPr wrap="square">
            <a:spAutoFit/>
          </a:bodyPr>
          <a:lstStyle/>
          <a:p>
            <a:pPr>
              <a:lnSpc>
                <a:spcPct val="107000"/>
              </a:lnSpc>
              <a:spcAft>
                <a:spcPts val="600"/>
              </a:spcAft>
            </a:pPr>
            <a:r>
              <a:rPr lang="en-US" sz="1400" b="1" dirty="0">
                <a:latin typeface="Times New Roman" panose="02020603050405020304" pitchFamily="18" charset="0"/>
                <a:ea typeface="Calibri" panose="020F0502020204030204" pitchFamily="34" charset="0"/>
                <a:cs typeface="Times New Roman" panose="02020603050405020304" pitchFamily="18" charset="0"/>
              </a:rPr>
              <a:t>Four Views on Marriage in the Church’s History</a:t>
            </a:r>
            <a:endParaRPr lang="en-US" sz="1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600"/>
              </a:spcAft>
            </a:pPr>
            <a:r>
              <a:rPr lang="en-US" sz="1400" u="sng" dirty="0">
                <a:latin typeface="Times New Roman" panose="02020603050405020304" pitchFamily="18" charset="0"/>
                <a:ea typeface="Calibri" panose="020F0502020204030204" pitchFamily="34" charset="0"/>
                <a:cs typeface="Times New Roman" panose="02020603050405020304" pitchFamily="18" charset="0"/>
              </a:rPr>
              <a:t>Tolerated</a:t>
            </a:r>
            <a:r>
              <a:rPr lang="en-US" sz="1400" dirty="0">
                <a:latin typeface="Times New Roman" panose="02020603050405020304" pitchFamily="18" charset="0"/>
                <a:ea typeface="Calibri" panose="020F0502020204030204" pitchFamily="34" charset="0"/>
                <a:cs typeface="Times New Roman" panose="02020603050405020304" pitchFamily="18" charset="0"/>
              </a:rPr>
              <a:t>:	Many of the early church patristics such as Tertullian and Jerome recognized the Biblical validity of marriage but discouraged it as a lesser vocation.  Other church fathers disagreed with this view and </a:t>
            </a:r>
            <a:r>
              <a:rPr lang="en-US" sz="1400" dirty="0" smtClean="0">
                <a:latin typeface="Times New Roman" panose="02020603050405020304" pitchFamily="18" charset="0"/>
                <a:ea typeface="Calibri" panose="020F0502020204030204" pitchFamily="34" charset="0"/>
                <a:cs typeface="Times New Roman" panose="02020603050405020304" pitchFamily="18" charset="0"/>
              </a:rPr>
              <a:t>endorsed </a:t>
            </a:r>
            <a:r>
              <a:rPr lang="en-US" sz="1400" dirty="0">
                <a:latin typeface="Times New Roman" panose="02020603050405020304" pitchFamily="18" charset="0"/>
                <a:ea typeface="Calibri" panose="020F0502020204030204" pitchFamily="34" charset="0"/>
                <a:cs typeface="Times New Roman" panose="02020603050405020304" pitchFamily="18" charset="0"/>
              </a:rPr>
              <a:t>marriage.  The point is that the church has not had a uniform view even from its first centuries.</a:t>
            </a:r>
          </a:p>
          <a:p>
            <a:pPr>
              <a:lnSpc>
                <a:spcPct val="107000"/>
              </a:lnSpc>
              <a:spcAft>
                <a:spcPts val="600"/>
              </a:spcAft>
            </a:pPr>
            <a:r>
              <a:rPr lang="en-US" sz="1400" u="sng" dirty="0" smtClean="0">
                <a:latin typeface="Times New Roman" panose="02020603050405020304" pitchFamily="18" charset="0"/>
                <a:ea typeface="Calibri" panose="020F0502020204030204" pitchFamily="34" charset="0"/>
                <a:cs typeface="Times New Roman" panose="02020603050405020304" pitchFamily="18" charset="0"/>
              </a:rPr>
              <a:t>Sacramental</a:t>
            </a:r>
            <a:r>
              <a:rPr lang="en-US" sz="1400" dirty="0" smtClean="0">
                <a:latin typeface="Times New Roman" panose="02020603050405020304" pitchFamily="18" charset="0"/>
                <a:ea typeface="Calibri" panose="020F0502020204030204" pitchFamily="34" charset="0"/>
                <a:cs typeface="Times New Roman" panose="02020603050405020304" pitchFamily="18" charset="0"/>
              </a:rPr>
              <a:t>:     Marriage </a:t>
            </a:r>
            <a:r>
              <a:rPr lang="en-US" sz="1400" dirty="0">
                <a:latin typeface="Times New Roman" panose="02020603050405020304" pitchFamily="18" charset="0"/>
                <a:ea typeface="Calibri" panose="020F0502020204030204" pitchFamily="34" charset="0"/>
                <a:cs typeface="Times New Roman" panose="02020603050405020304" pitchFamily="18" charset="0"/>
              </a:rPr>
              <a:t>is an order instituted by God for His blessing of the couple and the family in this life in as much as marriage signifies the love God has for his creation.  While marriage is not a means of forgiving sin, it is holy, that is, it is “set apart” with permanent status for this life.  (This view is associated with the Roman Catholic Church and the Eastern Orthodox Church, though it is shared by other church bodies.)</a:t>
            </a:r>
          </a:p>
          <a:p>
            <a:pPr>
              <a:lnSpc>
                <a:spcPct val="107000"/>
              </a:lnSpc>
              <a:spcAft>
                <a:spcPts val="6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u="sng" dirty="0" smtClean="0">
                <a:latin typeface="Times New Roman" panose="02020603050405020304" pitchFamily="18" charset="0"/>
                <a:ea typeface="Calibri" panose="020F0502020204030204" pitchFamily="34" charset="0"/>
                <a:cs typeface="Times New Roman" panose="02020603050405020304" pitchFamily="18" charset="0"/>
              </a:rPr>
              <a:t>Covenantal</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smtClean="0">
                <a:latin typeface="Times New Roman" panose="02020603050405020304" pitchFamily="18" charset="0"/>
                <a:ea typeface="Calibri" panose="020F0502020204030204" pitchFamily="34" charset="0"/>
                <a:cs typeface="Times New Roman" panose="02020603050405020304" pitchFamily="18" charset="0"/>
              </a:rPr>
              <a:t>     The </a:t>
            </a:r>
            <a:r>
              <a:rPr lang="en-US" sz="1400" dirty="0">
                <a:latin typeface="Times New Roman" panose="02020603050405020304" pitchFamily="18" charset="0"/>
                <a:ea typeface="Calibri" panose="020F0502020204030204" pitchFamily="34" charset="0"/>
                <a:cs typeface="Times New Roman" panose="02020603050405020304" pitchFamily="18" charset="0"/>
              </a:rPr>
              <a:t>Bible testifies to God’s use of the practice of covenant, a defined relationship of two or more parties and of benefit to at least one of the participants.  In this view, marriage is understood as a mutual covenant into which both parties (perhaps </a:t>
            </a:r>
            <a:r>
              <a:rPr lang="en-US" sz="1400" dirty="0" smtClean="0">
                <a:latin typeface="Times New Roman" panose="02020603050405020304" pitchFamily="18" charset="0"/>
                <a:ea typeface="Calibri" panose="020F0502020204030204" pitchFamily="34" charset="0"/>
                <a:cs typeface="Times New Roman" panose="02020603050405020304" pitchFamily="18" charset="0"/>
              </a:rPr>
              <a:t>equals, </a:t>
            </a:r>
            <a:r>
              <a:rPr lang="en-US" sz="1400" dirty="0">
                <a:latin typeface="Times New Roman" panose="02020603050405020304" pitchFamily="18" charset="0"/>
                <a:ea typeface="Calibri" panose="020F0502020204030204" pitchFamily="34" charset="0"/>
                <a:cs typeface="Times New Roman" panose="02020603050405020304" pitchFamily="18" charset="0"/>
              </a:rPr>
              <a:t>perhaps not) willingly enter and in which both provide and receive benefits corresponding with God’s design in creation. This view is closely though not exclusively associated with covenantal theology in the Reformed tradition and the work of John Calvin.</a:t>
            </a:r>
          </a:p>
          <a:p>
            <a:pPr>
              <a:lnSpc>
                <a:spcPct val="107000"/>
              </a:lnSpc>
              <a:spcAft>
                <a:spcPts val="600"/>
              </a:spcAft>
            </a:pPr>
            <a:r>
              <a:rPr lang="en-US" sz="1400" u="sng" dirty="0" smtClean="0">
                <a:latin typeface="Times New Roman" panose="02020603050405020304" pitchFamily="18" charset="0"/>
                <a:ea typeface="Calibri" panose="020F0502020204030204" pitchFamily="34" charset="0"/>
                <a:cs typeface="Times New Roman" panose="02020603050405020304" pitchFamily="18" charset="0"/>
              </a:rPr>
              <a:t>A </a:t>
            </a:r>
            <a:r>
              <a:rPr lang="en-US" sz="1400" u="sng" dirty="0">
                <a:latin typeface="Times New Roman" panose="02020603050405020304" pitchFamily="18" charset="0"/>
                <a:ea typeface="Calibri" panose="020F0502020204030204" pitchFamily="34" charset="0"/>
                <a:cs typeface="Times New Roman" panose="02020603050405020304" pitchFamily="18" charset="0"/>
              </a:rPr>
              <a:t>Divinely Instituted Civil Estate</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smtClean="0">
                <a:latin typeface="Times New Roman" panose="02020603050405020304" pitchFamily="18" charset="0"/>
                <a:ea typeface="Calibri" panose="020F0502020204030204" pitchFamily="34" charset="0"/>
                <a:cs typeface="Times New Roman" panose="02020603050405020304" pitchFamily="18" charset="0"/>
              </a:rPr>
              <a:t>   As </a:t>
            </a:r>
            <a:r>
              <a:rPr lang="en-US" sz="1400" dirty="0">
                <a:latin typeface="Times New Roman" panose="02020603050405020304" pitchFamily="18" charset="0"/>
                <a:ea typeface="Calibri" panose="020F0502020204030204" pitchFamily="34" charset="0"/>
                <a:cs typeface="Times New Roman" panose="02020603050405020304" pitchFamily="18" charset="0"/>
              </a:rPr>
              <a:t>with all creation, marriage changed after Genesis 3 and the fall.  This two-kingdoms perspective is generally associated with Luther’s later writings about marriage and vocation.  Marriage is an “estate” or arrangement established by </a:t>
            </a:r>
            <a:r>
              <a:rPr lang="en-US" sz="1400" dirty="0" smtClean="0">
                <a:latin typeface="Times New Roman" panose="02020603050405020304" pitchFamily="18" charset="0"/>
                <a:ea typeface="Calibri" panose="020F0502020204030204" pitchFamily="34" charset="0"/>
                <a:cs typeface="Times New Roman" panose="02020603050405020304" pitchFamily="18" charset="0"/>
              </a:rPr>
              <a:t>God which now helps </a:t>
            </a:r>
            <a:r>
              <a:rPr lang="en-US" sz="1400" dirty="0">
                <a:latin typeface="Times New Roman" panose="02020603050405020304" pitchFamily="18" charset="0"/>
                <a:ea typeface="Calibri" panose="020F0502020204030204" pitchFamily="34" charset="0"/>
                <a:cs typeface="Times New Roman" panose="02020603050405020304" pitchFamily="18" charset="0"/>
              </a:rPr>
              <a:t>sustain the temporal world, keep sin in check, and </a:t>
            </a:r>
            <a:r>
              <a:rPr lang="en-US" sz="1400" dirty="0" smtClean="0">
                <a:latin typeface="Times New Roman" panose="02020603050405020304" pitchFamily="18" charset="0"/>
                <a:ea typeface="Calibri" panose="020F0502020204030204" pitchFamily="34" charset="0"/>
                <a:cs typeface="Times New Roman" panose="02020603050405020304" pitchFamily="18" charset="0"/>
              </a:rPr>
              <a:t>promote </a:t>
            </a:r>
            <a:r>
              <a:rPr lang="en-US" sz="1400" dirty="0">
                <a:latin typeface="Times New Roman" panose="02020603050405020304" pitchFamily="18" charset="0"/>
                <a:ea typeface="Calibri" panose="020F0502020204030204" pitchFamily="34" charset="0"/>
                <a:cs typeface="Times New Roman" panose="02020603050405020304" pitchFamily="18" charset="0"/>
              </a:rPr>
              <a:t>what justice may be possible in a fallen creation.  Marriage is always affected by sin and is not part of any theology of glory that seeks to defeat sin and fulfill </a:t>
            </a:r>
            <a:r>
              <a:rPr lang="en-US" sz="1400" dirty="0" smtClean="0">
                <a:latin typeface="Times New Roman" panose="02020603050405020304" pitchFamily="18" charset="0"/>
                <a:ea typeface="Calibri" panose="020F0502020204030204" pitchFamily="34" charset="0"/>
                <a:cs typeface="Times New Roman" panose="02020603050405020304" pitchFamily="18" charset="0"/>
              </a:rPr>
              <a:t>righteousness—these ends </a:t>
            </a:r>
            <a:r>
              <a:rPr lang="en-US" sz="1400" dirty="0">
                <a:latin typeface="Times New Roman" panose="02020603050405020304" pitchFamily="18" charset="0"/>
                <a:ea typeface="Calibri" panose="020F0502020204030204" pitchFamily="34" charset="0"/>
                <a:cs typeface="Times New Roman" panose="02020603050405020304" pitchFamily="18" charset="0"/>
              </a:rPr>
              <a:t>are accomplished only by the cross of Christ.  Marriage is instituted by God for all people, Christian or not.  </a:t>
            </a:r>
            <a:r>
              <a:rPr lang="en-US" sz="1400" dirty="0" smtClean="0">
                <a:latin typeface="Times New Roman" panose="02020603050405020304" pitchFamily="18" charset="0"/>
                <a:ea typeface="Calibri" panose="020F0502020204030204" pitchFamily="34" charset="0"/>
                <a:cs typeface="Times New Roman" panose="02020603050405020304" pitchFamily="18" charset="0"/>
              </a:rPr>
              <a:t>It’s </a:t>
            </a:r>
            <a:r>
              <a:rPr lang="en-US" sz="1400" dirty="0">
                <a:latin typeface="Times New Roman" panose="02020603050405020304" pitchFamily="18" charset="0"/>
                <a:ea typeface="Calibri" panose="020F0502020204030204" pitchFamily="34" charset="0"/>
                <a:cs typeface="Times New Roman" panose="02020603050405020304" pitchFamily="18" charset="0"/>
              </a:rPr>
              <a:t>male-and-female structure is confirmed by multiple texts in Scripture as God’s left-hand kingdom strategy to provide contexts and </a:t>
            </a:r>
            <a:r>
              <a:rPr lang="en-US" sz="1400" dirty="0" smtClean="0">
                <a:latin typeface="Times New Roman" panose="02020603050405020304" pitchFamily="18" charset="0"/>
                <a:ea typeface="Calibri" panose="020F0502020204030204" pitchFamily="34" charset="0"/>
                <a:cs typeface="Times New Roman" panose="02020603050405020304" pitchFamily="18" charset="0"/>
              </a:rPr>
              <a:t>opportunities—particularly within the family—for the </a:t>
            </a:r>
            <a:r>
              <a:rPr lang="en-US" sz="1400" dirty="0">
                <a:latin typeface="Times New Roman" panose="02020603050405020304" pitchFamily="18" charset="0"/>
                <a:ea typeface="Calibri" panose="020F0502020204030204" pitchFamily="34" charset="0"/>
                <a:cs typeface="Times New Roman" panose="02020603050405020304" pitchFamily="18" charset="0"/>
              </a:rPr>
              <a:t>advancement of God’s right-hand kingdom and his promise of </a:t>
            </a:r>
            <a:r>
              <a:rPr lang="en-US" sz="1400" dirty="0" smtClean="0">
                <a:latin typeface="Times New Roman" panose="02020603050405020304" pitchFamily="18" charset="0"/>
                <a:ea typeface="Calibri" panose="020F0502020204030204" pitchFamily="34" charset="0"/>
                <a:cs typeface="Times New Roman" panose="02020603050405020304" pitchFamily="18" charset="0"/>
              </a:rPr>
              <a:t>salvation.  </a:t>
            </a:r>
            <a:r>
              <a:rPr lang="en-US" sz="1400" dirty="0">
                <a:latin typeface="Times New Roman" panose="02020603050405020304" pitchFamily="18" charset="0"/>
                <a:ea typeface="Calibri" panose="020F0502020204030204" pitchFamily="34" charset="0"/>
                <a:cs typeface="Times New Roman" panose="02020603050405020304" pitchFamily="18" charset="0"/>
              </a:rPr>
              <a:t>(Luther also considered schooling, civil government, and the organized church as other “estates” or contexts for sustaining order in a fallen world so that the Gospel may be heard.)</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184383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686800" cy="6340197"/>
          </a:xfrm>
          <a:prstGeom prst="rect">
            <a:avLst/>
          </a:prstGeom>
          <a:noFill/>
        </p:spPr>
        <p:txBody>
          <a:bodyPr wrap="square" rtlCol="0">
            <a:spAutoFit/>
          </a:bodyPr>
          <a:lstStyle/>
          <a:p>
            <a:r>
              <a:rPr lang="en-US" sz="1400" dirty="0" smtClean="0"/>
              <a:t>1. The </a:t>
            </a:r>
            <a:r>
              <a:rPr lang="en-US" sz="1400" dirty="0"/>
              <a:t>ethical norm within the Christian tradition for post-Genesis-2 sexuality is covenant—a rigorous standard for strenuous effort in our sanctification—which the recent church has rejected with its tolerance of divorce and serial polygamy.  Those LGBT Christians who aspire to this Biblical ethic of lifetime covenant with one person seek to be faithful to the Christian tradition and far exceed the moral commitment of most Americans, including many American Christians.  Their witness through same-sex marriage should be included within the fellowship of the church.     – David </a:t>
            </a:r>
            <a:r>
              <a:rPr lang="en-US" sz="1400" dirty="0" err="1"/>
              <a:t>Gushee</a:t>
            </a:r>
            <a:r>
              <a:rPr lang="en-US" sz="1400" dirty="0"/>
              <a:t>, Baptist Ethical Theologian, </a:t>
            </a:r>
            <a:r>
              <a:rPr lang="en-US" sz="1400" i="1" dirty="0"/>
              <a:t>Changing Our Mind</a:t>
            </a:r>
            <a:r>
              <a:rPr lang="en-US" sz="1400" dirty="0"/>
              <a:t> (DCM Books, 2014)</a:t>
            </a:r>
          </a:p>
          <a:p>
            <a:r>
              <a:rPr lang="en-US" sz="1400" dirty="0"/>
              <a:t> </a:t>
            </a:r>
          </a:p>
          <a:p>
            <a:r>
              <a:rPr lang="en-US" sz="1400" dirty="0" smtClean="0"/>
              <a:t>2. Male-female </a:t>
            </a:r>
            <a:r>
              <a:rPr lang="en-US" sz="1400" dirty="0"/>
              <a:t>complementarity is a central organizing principle of creation, and marriage creates anew this ordering toward our common life.  As a foundation </a:t>
            </a:r>
            <a:r>
              <a:rPr lang="en-US" sz="1400" dirty="0" smtClean="0"/>
              <a:t>for a </a:t>
            </a:r>
            <a:r>
              <a:rPr lang="en-US" sz="1400" dirty="0"/>
              <a:t>just political order and nursery of civic virtue, traditional marriage promotes the good of the couple, the family, and society.  Paul’s Christ-and-marriage analogue in Eph. 5:22-33 testifies that marriage is a unique and privileged sign of the union with Christ and his people and of God with his creation—and it can only serve as that sign when a man and a woman are solemnly joined together in permanent union.     –Evangelicals and Catholics Together, First Things, March 10, </a:t>
            </a:r>
            <a:r>
              <a:rPr lang="en-US" sz="1400" dirty="0" smtClean="0"/>
              <a:t>2015</a:t>
            </a:r>
          </a:p>
          <a:p>
            <a:endParaRPr lang="en-US" sz="1400" dirty="0"/>
          </a:p>
          <a:p>
            <a:r>
              <a:rPr lang="en-US" sz="1400" dirty="0" smtClean="0"/>
              <a:t>3. Marriage is </a:t>
            </a:r>
            <a:r>
              <a:rPr lang="en-US" sz="1400" dirty="0"/>
              <a:t>a Genesis 3 civil estate of the left-hand kingdom which can approximate but cannot replicate the created order of Genesis 2.  While it includes aspects of the Bible’s various forms of covenant, Christian marriage is not only covenantal but may reflect other key Biblical themes such as </a:t>
            </a:r>
            <a:r>
              <a:rPr lang="en-US" sz="1400" dirty="0" smtClean="0"/>
              <a:t>education </a:t>
            </a:r>
            <a:r>
              <a:rPr lang="en-US" sz="1400" dirty="0"/>
              <a:t>( Dt. 6, Eph. 6) and soteriology (1 Tim. 2:15).  Marriage has taken different less-than-Genesis 2 forms in the Bible, the church, and the world.  Whatever its form, </a:t>
            </a:r>
            <a:r>
              <a:rPr lang="en-US" sz="1400" dirty="0" smtClean="0"/>
              <a:t>as </a:t>
            </a:r>
            <a:r>
              <a:rPr lang="en-US" sz="1400" dirty="0"/>
              <a:t>a divine </a:t>
            </a:r>
            <a:r>
              <a:rPr lang="en-US" sz="1400" dirty="0" smtClean="0"/>
              <a:t>estate for all </a:t>
            </a:r>
            <a:r>
              <a:rPr lang="en-US" sz="1400" dirty="0"/>
              <a:t>and </a:t>
            </a:r>
            <a:r>
              <a:rPr lang="en-US" sz="1400" dirty="0" smtClean="0"/>
              <a:t>a context of vocation for the Christian, marriage (like </a:t>
            </a:r>
            <a:r>
              <a:rPr lang="en-US" sz="1400" dirty="0"/>
              <a:t>civil </a:t>
            </a:r>
            <a:r>
              <a:rPr lang="en-US" sz="1400" dirty="0" smtClean="0"/>
              <a:t>government, Rom</a:t>
            </a:r>
            <a:r>
              <a:rPr lang="en-US" sz="1400" dirty="0"/>
              <a:t>. </a:t>
            </a:r>
            <a:r>
              <a:rPr lang="en-US" sz="1400" dirty="0" smtClean="0"/>
              <a:t>13:1) </a:t>
            </a:r>
            <a:r>
              <a:rPr lang="en-US" sz="1400" dirty="0"/>
              <a:t>serves as a left-hand kingdom institution to keep sin in check and preserve some measure of order for the advancement of the Gospel and God’s right-hand kingdom.  Whatever the current </a:t>
            </a:r>
            <a:r>
              <a:rPr lang="en-US" sz="1400" dirty="0" smtClean="0"/>
              <a:t>form(s) </a:t>
            </a:r>
            <a:r>
              <a:rPr lang="en-US" sz="1400" dirty="0"/>
              <a:t>of marriage in the church may be, church practice for the sake of the Gospel </a:t>
            </a:r>
            <a:r>
              <a:rPr lang="en-US" sz="1400" dirty="0" smtClean="0"/>
              <a:t>should </a:t>
            </a:r>
            <a:r>
              <a:rPr lang="en-US" sz="1400" dirty="0"/>
              <a:t>move in a male-and-female, Gen. 2 and </a:t>
            </a:r>
            <a:r>
              <a:rPr lang="en-US" sz="1400" dirty="0" err="1"/>
              <a:t>Eph</a:t>
            </a:r>
            <a:r>
              <a:rPr lang="en-US" sz="1400" dirty="0"/>
              <a:t> 5 direction as Christians of all sorts present their bodies as a living sacrifice (Rom. 12:1-2) not for their own fulfillment in this world but as a witness of God’s hope and promises for eternity</a:t>
            </a:r>
            <a:r>
              <a:rPr lang="en-US" sz="1400" dirty="0" smtClean="0"/>
              <a:t>.  Thus, congruence and direction are our organizing principles, and we </a:t>
            </a:r>
            <a:r>
              <a:rPr lang="en-US" sz="1400" dirty="0"/>
              <a:t>wait on God’s temporal </a:t>
            </a:r>
            <a:r>
              <a:rPr lang="en-US" sz="1400" dirty="0" smtClean="0"/>
              <a:t>blessings, </a:t>
            </a:r>
            <a:r>
              <a:rPr lang="en-US" sz="1400" dirty="0"/>
              <a:t>as he may </a:t>
            </a:r>
            <a:r>
              <a:rPr lang="en-US" sz="1400" dirty="0" smtClean="0"/>
              <a:t>provide, while being salt and light in the left-hand kingdom.</a:t>
            </a:r>
            <a:endParaRPr lang="en-US" sz="1400" dirty="0"/>
          </a:p>
        </p:txBody>
      </p:sp>
    </p:spTree>
    <p:extLst>
      <p:ext uri="{BB962C8B-B14F-4D97-AF65-F5344CB8AC3E}">
        <p14:creationId xmlns:p14="http://schemas.microsoft.com/office/powerpoint/2010/main" val="6451497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839200" cy="6463308"/>
          </a:xfrm>
          <a:prstGeom prst="rect">
            <a:avLst/>
          </a:prstGeom>
          <a:noFill/>
        </p:spPr>
        <p:txBody>
          <a:bodyPr wrap="square" rtlCol="0">
            <a:spAutoFit/>
          </a:bodyPr>
          <a:lstStyle/>
          <a:p>
            <a:r>
              <a:rPr lang="en-US" b="1" dirty="0" smtClean="0"/>
              <a:t>Some Biblical Concepts for a Two-Kingdoms Understanding of Marriage</a:t>
            </a:r>
            <a:r>
              <a:rPr lang="en-US" dirty="0" smtClean="0"/>
              <a:t/>
            </a:r>
            <a:br>
              <a:rPr lang="en-US" dirty="0" smtClean="0"/>
            </a:br>
            <a:r>
              <a:rPr lang="en-US" dirty="0" smtClean="0"/>
              <a:t>No single theme or concept is sufficient for a workable view:</a:t>
            </a:r>
          </a:p>
          <a:p>
            <a:pPr marL="342900" indent="-342900">
              <a:buFont typeface="+mj-lt"/>
              <a:buAutoNum type="arabicPeriod"/>
            </a:pPr>
            <a:r>
              <a:rPr lang="en-US" sz="1750" dirty="0" smtClean="0"/>
              <a:t>A Genesis 2 / Genesis 3 distinction</a:t>
            </a:r>
          </a:p>
          <a:p>
            <a:pPr marL="342900" indent="-342900">
              <a:buFont typeface="+mj-lt"/>
              <a:buAutoNum type="arabicPeriod"/>
            </a:pPr>
            <a:r>
              <a:rPr lang="en-US" sz="1750" dirty="0" smtClean="0"/>
              <a:t>A theology of glory / theology of the cross distinction</a:t>
            </a:r>
          </a:p>
          <a:p>
            <a:pPr marL="342900" indent="-342900">
              <a:buFont typeface="+mj-lt"/>
              <a:buAutoNum type="arabicPeriod"/>
            </a:pPr>
            <a:r>
              <a:rPr lang="en-US" sz="1750" dirty="0" smtClean="0"/>
              <a:t>The variations on marriage after Gen 3, both Biblical and cultural</a:t>
            </a:r>
          </a:p>
          <a:p>
            <a:pPr marL="342900" indent="-342900">
              <a:buFont typeface="+mj-lt"/>
              <a:buAutoNum type="arabicPeriod"/>
            </a:pPr>
            <a:r>
              <a:rPr lang="en-US" sz="1750" dirty="0" smtClean="0"/>
              <a:t>Marriage as an indicator of the “otherness” relationship between Christ and the church (</a:t>
            </a:r>
            <a:r>
              <a:rPr lang="en-US" sz="1750" dirty="0" err="1" smtClean="0"/>
              <a:t>Eph</a:t>
            </a:r>
            <a:r>
              <a:rPr lang="en-US" sz="1750" dirty="0" smtClean="0"/>
              <a:t> 5)</a:t>
            </a:r>
          </a:p>
          <a:p>
            <a:pPr marL="342900" indent="-342900">
              <a:buFont typeface="+mj-lt"/>
              <a:buAutoNum type="arabicPeriod"/>
            </a:pPr>
            <a:r>
              <a:rPr lang="en-US" sz="1750" dirty="0" smtClean="0"/>
              <a:t>Marriage as a left-hand kingdom institution (Mt. 22:30)</a:t>
            </a:r>
          </a:p>
          <a:p>
            <a:pPr marL="342900" indent="-342900">
              <a:buFont typeface="+mj-lt"/>
              <a:buAutoNum type="arabicPeriod"/>
            </a:pPr>
            <a:r>
              <a:rPr lang="en-US" sz="1750" dirty="0" smtClean="0"/>
              <a:t>No direct analogues for marriage (Jew/Gentile, the Lord’s Supper, slavery, etc.)</a:t>
            </a:r>
          </a:p>
          <a:p>
            <a:pPr marL="342900" indent="-342900">
              <a:buFont typeface="+mj-lt"/>
              <a:buAutoNum type="arabicPeriod"/>
            </a:pPr>
            <a:r>
              <a:rPr lang="en-US" sz="1750" dirty="0" smtClean="0"/>
              <a:t>Multiple Biblical themes asymptotically inform marriage: sacrament, covenant, fellowship, governing authorities, soteriology, formation, etc.</a:t>
            </a:r>
          </a:p>
          <a:p>
            <a:pPr marL="342900" indent="-342900">
              <a:buFont typeface="+mj-lt"/>
              <a:buAutoNum type="arabicPeriod"/>
            </a:pPr>
            <a:r>
              <a:rPr lang="en-US" sz="1750" dirty="0" smtClean="0"/>
              <a:t>The textual schema and direction for marriage is apparent:  Gen. 2, Mt. 19, 1 </a:t>
            </a:r>
            <a:r>
              <a:rPr lang="en-US" sz="1750" dirty="0" err="1" smtClean="0"/>
              <a:t>Cor</a:t>
            </a:r>
            <a:r>
              <a:rPr lang="en-US" sz="1750" dirty="0" smtClean="0"/>
              <a:t> 7, Eph. 5, etc.</a:t>
            </a:r>
          </a:p>
          <a:p>
            <a:pPr marL="342900" indent="-342900">
              <a:buFont typeface="+mj-lt"/>
              <a:buAutoNum type="arabicPeriod"/>
            </a:pPr>
            <a:r>
              <a:rPr lang="en-US" sz="1750" b="1" dirty="0" smtClean="0"/>
              <a:t>Variations and innovations in marriage may be theoretically and theologically </a:t>
            </a:r>
            <a:r>
              <a:rPr lang="en-US" sz="1750" dirty="0" smtClean="0"/>
              <a:t>plausible</a:t>
            </a:r>
            <a:r>
              <a:rPr lang="en-US" sz="1750" b="1" dirty="0" smtClean="0"/>
              <a:t> </a:t>
            </a:r>
            <a:r>
              <a:rPr lang="en-US" sz="1750" dirty="0" smtClean="0"/>
              <a:t>(adiaphora, Christian liberty, Acts 15, etc.) but not advisable: all things are lawful but not all things are helpful (1 Cor. 6:12, 8:1).  A two-kingdoms analysis asks, Does this practice of marriage coincide with lesser or greater congruence with the Biblical account of both God’s left-hand kingdom and his right-hand kingdom; and does this practice move us in a direction toward the grace for all sinners in Christ’s right-hand kingdom, or does it distract us and even distance us from that grace for our fallen condition?</a:t>
            </a:r>
          </a:p>
          <a:p>
            <a:pPr marL="342900" indent="-342900">
              <a:buFont typeface="+mj-lt"/>
              <a:buAutoNum type="arabicPeriod"/>
            </a:pPr>
            <a:r>
              <a:rPr lang="en-US" sz="1750" dirty="0" smtClean="0"/>
              <a:t>An Acts 15:19-29 study and application of the church’s adding a few qualifications for the Gentiles may be fruitful for the current marriage discussions.</a:t>
            </a:r>
            <a:endParaRPr lang="en-US" sz="1750" dirty="0"/>
          </a:p>
        </p:txBody>
      </p:sp>
    </p:spTree>
    <p:extLst>
      <p:ext uri="{BB962C8B-B14F-4D97-AF65-F5344CB8AC3E}">
        <p14:creationId xmlns:p14="http://schemas.microsoft.com/office/powerpoint/2010/main" val="32319955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381000"/>
            <a:ext cx="7543800" cy="5789918"/>
          </a:xfrm>
          <a:prstGeom prst="rect">
            <a:avLst/>
          </a:prstGeom>
        </p:spPr>
        <p:txBody>
          <a:bodyPr wrap="square">
            <a:spAutoFit/>
          </a:bodyPr>
          <a:lstStyle/>
          <a:p>
            <a:pPr>
              <a:lnSpc>
                <a:spcPct val="107000"/>
              </a:lnSpc>
            </a:pPr>
            <a:r>
              <a:rPr lang="en-US" sz="2200" b="1" dirty="0">
                <a:latin typeface="Times New Roman" panose="02020603050405020304" pitchFamily="18" charset="0"/>
                <a:ea typeface="Calibri" panose="020F0502020204030204" pitchFamily="34" charset="0"/>
                <a:cs typeface="Times New Roman" panose="02020603050405020304" pitchFamily="18" charset="0"/>
              </a:rPr>
              <a:t>Two Same-Sex Marriage Views </a:t>
            </a:r>
            <a:r>
              <a:rPr lang="en-US" sz="2200" b="1" dirty="0" smtClean="0">
                <a:latin typeface="Times New Roman" panose="02020603050405020304" pitchFamily="18" charset="0"/>
                <a:ea typeface="Calibri" panose="020F0502020204030204" pitchFamily="34" charset="0"/>
                <a:cs typeface="Times New Roman" panose="02020603050405020304" pitchFamily="18" charset="0"/>
              </a:rPr>
              <a:t>in</a:t>
            </a:r>
            <a:br>
              <a:rPr lang="en-US" sz="2200" b="1" dirty="0" smtClean="0">
                <a:latin typeface="Times New Roman" panose="02020603050405020304" pitchFamily="18" charset="0"/>
                <a:ea typeface="Calibri" panose="020F0502020204030204" pitchFamily="34" charset="0"/>
                <a:cs typeface="Times New Roman" panose="02020603050405020304" pitchFamily="18" charset="0"/>
              </a:rPr>
            </a:br>
            <a:r>
              <a:rPr lang="en-US" sz="2200" b="1" dirty="0" smtClean="0">
                <a:latin typeface="Times New Roman" panose="02020603050405020304" pitchFamily="18" charset="0"/>
                <a:ea typeface="Calibri" panose="020F0502020204030204" pitchFamily="34" charset="0"/>
                <a:cs typeface="Times New Roman" panose="02020603050405020304" pitchFamily="18" charset="0"/>
              </a:rPr>
              <a:t>the </a:t>
            </a:r>
            <a:r>
              <a:rPr lang="en-US" sz="2200" b="1" dirty="0">
                <a:latin typeface="Times New Roman" panose="02020603050405020304" pitchFamily="18" charset="0"/>
                <a:ea typeface="Calibri" panose="020F0502020204030204" pitchFamily="34" charset="0"/>
                <a:cs typeface="Times New Roman" panose="02020603050405020304" pitchFamily="18" charset="0"/>
              </a:rPr>
              <a:t>Church’s Current </a:t>
            </a:r>
            <a:r>
              <a:rPr lang="en-US" sz="2200" b="1" dirty="0" smtClean="0">
                <a:latin typeface="Times New Roman" panose="02020603050405020304" pitchFamily="18" charset="0"/>
                <a:ea typeface="Calibri" panose="020F0502020204030204" pitchFamily="34" charset="0"/>
                <a:cs typeface="Times New Roman" panose="02020603050405020304" pitchFamily="18" charset="0"/>
              </a:rPr>
              <a:t>Discussions   (same as previous slide)</a:t>
            </a:r>
            <a:endParaRPr lang="en-US" sz="22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200" dirty="0">
                <a:latin typeface="Times New Roman" panose="02020603050405020304" pitchFamily="18" charset="0"/>
                <a:ea typeface="Calibri" panose="020F0502020204030204" pitchFamily="34" charset="0"/>
                <a:cs typeface="Times New Roman" panose="02020603050405020304" pitchFamily="18" charset="0"/>
              </a:rPr>
              <a:t>As the culture changes and as the church repents its cultural conformity to selective contempt and marginalization of LGBT, the current literature in the church and specifically within the LGBT Christian dialogue and their conferences indicates broadly these two views</a:t>
            </a:r>
            <a:r>
              <a:rPr lang="en-US" sz="2200" dirty="0" smtClean="0">
                <a:latin typeface="Times New Roman" panose="02020603050405020304" pitchFamily="18" charset="0"/>
                <a:ea typeface="Calibri" panose="020F0502020204030204" pitchFamily="34" charset="0"/>
                <a:cs typeface="Times New Roman" panose="02020603050405020304" pitchFamily="18" charset="0"/>
              </a:rPr>
              <a:t>:</a:t>
            </a:r>
            <a:br>
              <a:rPr lang="en-US" sz="2200" dirty="0" smtClean="0">
                <a:latin typeface="Times New Roman" panose="02020603050405020304" pitchFamily="18" charset="0"/>
                <a:ea typeface="Calibri" panose="020F0502020204030204" pitchFamily="34" charset="0"/>
                <a:cs typeface="Times New Roman" panose="02020603050405020304" pitchFamily="18" charset="0"/>
              </a:rPr>
            </a:br>
            <a:endParaRPr lang="en-US" sz="8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2" panose="05020102010507070707" pitchFamily="18" charset="2"/>
              <a:buChar char=""/>
              <a:tabLst>
                <a:tab pos="457200" algn="l"/>
              </a:tabLst>
            </a:pPr>
            <a:r>
              <a:rPr lang="en-US" sz="2200" dirty="0">
                <a:latin typeface="Times New Roman" panose="02020603050405020304" pitchFamily="18" charset="0"/>
                <a:ea typeface="Calibri" panose="020F0502020204030204" pitchFamily="34" charset="0"/>
                <a:cs typeface="Times New Roman" panose="02020603050405020304" pitchFamily="18" charset="0"/>
              </a:rPr>
              <a:t>“Full Inclusion”:  LGBT Christians can enter into faithful, permanent covenantal same-sex marriage with God’s blessing that the church should recognize</a:t>
            </a:r>
            <a:r>
              <a:rPr lang="en-US" sz="2200" dirty="0" smtClean="0">
                <a:latin typeface="Times New Roman" panose="02020603050405020304" pitchFamily="18" charset="0"/>
                <a:ea typeface="Calibri" panose="020F0502020204030204" pitchFamily="34" charset="0"/>
                <a:cs typeface="Times New Roman" panose="02020603050405020304" pitchFamily="18" charset="0"/>
              </a:rPr>
              <a:t>.</a:t>
            </a:r>
            <a:br>
              <a:rPr lang="en-US" sz="2200" dirty="0" smtClean="0">
                <a:latin typeface="Times New Roman" panose="02020603050405020304" pitchFamily="18" charset="0"/>
                <a:ea typeface="Calibri" panose="020F0502020204030204" pitchFamily="34" charset="0"/>
                <a:cs typeface="Times New Roman" panose="02020603050405020304" pitchFamily="18" charset="0"/>
              </a:rPr>
            </a:br>
            <a:endParaRPr lang="en-US" sz="800"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buFont typeface="Wingdings 2" panose="05020102010507070707" pitchFamily="18" charset="2"/>
              <a:buChar char=""/>
              <a:tabLst>
                <a:tab pos="457200" algn="l"/>
              </a:tabLst>
            </a:pPr>
            <a:r>
              <a:rPr lang="en-US" sz="2200" dirty="0">
                <a:latin typeface="Times New Roman" panose="02020603050405020304" pitchFamily="18" charset="0"/>
                <a:cs typeface="Times New Roman" panose="02020603050405020304" pitchFamily="18" charset="0"/>
              </a:rPr>
              <a:t>“Compassionate Fellowship”:  LGBT Christians can enter into full communion with the church as fellow repentant sinners who remain celibate, in keeping with Biblical texts and teaching on marriage and sexuality.</a:t>
            </a:r>
          </a:p>
          <a:p>
            <a:pPr marL="342900" marR="0" lvl="0" indent="-342900">
              <a:lnSpc>
                <a:spcPct val="107000"/>
              </a:lnSpc>
              <a:spcBef>
                <a:spcPts val="0"/>
              </a:spcBef>
              <a:spcAft>
                <a:spcPts val="0"/>
              </a:spcAft>
              <a:buFont typeface="Wingdings 2" panose="05020102010507070707" pitchFamily="18" charset="2"/>
              <a:buChar char=""/>
              <a:tabLst>
                <a:tab pos="457200" algn="l"/>
              </a:tabLst>
            </a:pP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72144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543799" cy="5786199"/>
          </a:xfrm>
          <a:prstGeom prst="rect">
            <a:avLst/>
          </a:prstGeom>
          <a:noFill/>
        </p:spPr>
        <p:txBody>
          <a:bodyPr wrap="square" rtlCol="0">
            <a:spAutoFit/>
          </a:bodyPr>
          <a:lstStyle/>
          <a:p>
            <a:r>
              <a:rPr lang="en-US" sz="2200" b="1" dirty="0"/>
              <a:t>Three </a:t>
            </a:r>
            <a:r>
              <a:rPr lang="en-US" sz="2200" b="1" dirty="0" smtClean="0"/>
              <a:t>sexual ethics in the current discussions</a:t>
            </a:r>
            <a:br>
              <a:rPr lang="en-US" sz="2200" b="1" dirty="0" smtClean="0"/>
            </a:br>
            <a:endParaRPr lang="en-US" sz="2200" dirty="0"/>
          </a:p>
          <a:p>
            <a:r>
              <a:rPr lang="en-US" sz="2200" u="sng" dirty="0"/>
              <a:t>The Mutual Consent Ethic</a:t>
            </a:r>
            <a:r>
              <a:rPr lang="en-US" sz="2200" dirty="0"/>
              <a:t>:		All sexual conduct is acceptable if agreed on (</a:t>
            </a:r>
            <a:r>
              <a:rPr lang="en-US" sz="2200" dirty="0" err="1"/>
              <a:t>cf</a:t>
            </a:r>
            <a:r>
              <a:rPr lang="en-US" sz="2200" dirty="0"/>
              <a:t> recent college campus mutual consent regulations, e.g., the California university systems)</a:t>
            </a:r>
          </a:p>
          <a:p>
            <a:r>
              <a:rPr lang="en-US" sz="2200" dirty="0"/>
              <a:t> </a:t>
            </a:r>
          </a:p>
          <a:p>
            <a:r>
              <a:rPr lang="en-US" sz="2200" u="sng" dirty="0"/>
              <a:t>The Loving Relationship Ethic</a:t>
            </a:r>
            <a:r>
              <a:rPr lang="en-US" sz="2200" dirty="0"/>
              <a:t>:	</a:t>
            </a:r>
            <a:r>
              <a:rPr lang="en-US" sz="2200" dirty="0" smtClean="0"/>
              <a:t>Sexual </a:t>
            </a:r>
            <a:r>
              <a:rPr lang="en-US" sz="2200" dirty="0"/>
              <a:t>involvement requires the context of a loving relationship (marriage is not needed; tends to sanction “</a:t>
            </a:r>
            <a:r>
              <a:rPr lang="en-US" sz="2200" dirty="0" smtClean="0"/>
              <a:t>serialized polygamy</a:t>
            </a:r>
            <a:r>
              <a:rPr lang="en-US" sz="2200" dirty="0"/>
              <a:t>”)</a:t>
            </a:r>
          </a:p>
          <a:p>
            <a:r>
              <a:rPr lang="en-US" sz="2200" dirty="0"/>
              <a:t> </a:t>
            </a:r>
          </a:p>
          <a:p>
            <a:r>
              <a:rPr lang="en-US" sz="2200" u="sng" dirty="0"/>
              <a:t>The Ephesians 5 Marriage Ethic</a:t>
            </a:r>
            <a:r>
              <a:rPr lang="en-US" sz="2200" dirty="0"/>
              <a:t>:	Sexual conduct is reserved for marriage of husband and wife, and marriage is understood as reflecting, more or less, the union between Christ and the church (whether monogamous or, in the Old Testament, polygamous and whether the parties involved know this or not).</a:t>
            </a:r>
          </a:p>
          <a:p>
            <a:endParaRPr lang="en-US" dirty="0"/>
          </a:p>
        </p:txBody>
      </p:sp>
    </p:spTree>
    <p:extLst>
      <p:ext uri="{BB962C8B-B14F-4D97-AF65-F5344CB8AC3E}">
        <p14:creationId xmlns:p14="http://schemas.microsoft.com/office/powerpoint/2010/main" val="17844386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8600"/>
            <a:ext cx="7924800" cy="6020110"/>
          </a:xfrm>
          <a:prstGeom prst="rect">
            <a:avLst/>
          </a:prstGeom>
        </p:spPr>
        <p:txBody>
          <a:bodyPr wrap="square">
            <a:spAutoFit/>
          </a:bodyPr>
          <a:lstStyle/>
          <a:p>
            <a:pPr>
              <a:lnSpc>
                <a:spcPct val="107000"/>
              </a:lnSpc>
            </a:pPr>
            <a:r>
              <a:rPr lang="en-US" sz="2000" b="1" dirty="0">
                <a:latin typeface="Times New Roman" panose="02020603050405020304" pitchFamily="18" charset="0"/>
                <a:ea typeface="Calibri" panose="020F0502020204030204" pitchFamily="34" charset="0"/>
                <a:cs typeface="Times New Roman" panose="02020603050405020304" pitchFamily="18" charset="0"/>
              </a:rPr>
              <a:t>Analogues of Injustice</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000" dirty="0">
                <a:latin typeface="Times New Roman" panose="02020603050405020304" pitchFamily="18" charset="0"/>
                <a:ea typeface="Calibri" panose="020F0502020204030204" pitchFamily="34" charset="0"/>
                <a:cs typeface="Times New Roman" panose="02020603050405020304" pitchFamily="18" charset="0"/>
              </a:rPr>
              <a:t>Much of the church’s current literature about LGBT issues explores examples of the church’s selective injustice and marginalization toward some sinners and not others.  Some examples seem to find more meaning and relevance with some readers than do other examples.  Since each historical example differs from others in its own ways, each can serve at most as an analogue for discussion and learning, not as an exact parallel.  Here are ten in no particular order:</a:t>
            </a:r>
          </a:p>
          <a:p>
            <a:pPr marL="342900" marR="0" lvl="0" indent="-342900">
              <a:lnSpc>
                <a:spcPct val="107000"/>
              </a:lnSpc>
              <a:spcBef>
                <a:spcPts val="0"/>
              </a:spcBef>
              <a:spcAft>
                <a:spcPts val="0"/>
              </a:spcAft>
              <a:buFont typeface="+mj-lt"/>
              <a:buAutoNum type="arabicPeriod"/>
            </a:pPr>
            <a:r>
              <a:rPr lang="en-US" sz="2000" dirty="0">
                <a:latin typeface="Times New Roman" panose="02020603050405020304" pitchFamily="18" charset="0"/>
                <a:ea typeface="Calibri" panose="020F0502020204030204" pitchFamily="34" charset="0"/>
                <a:cs typeface="Times New Roman" panose="02020603050405020304" pitchFamily="18" charset="0"/>
              </a:rPr>
              <a:t>Contempt for the Jews</a:t>
            </a:r>
          </a:p>
          <a:p>
            <a:pPr marL="342900" marR="0" lvl="0" indent="-342900">
              <a:lnSpc>
                <a:spcPct val="107000"/>
              </a:lnSpc>
              <a:spcBef>
                <a:spcPts val="0"/>
              </a:spcBef>
              <a:spcAft>
                <a:spcPts val="0"/>
              </a:spcAft>
              <a:buFont typeface="+mj-lt"/>
              <a:buAutoNum type="arabicPeriod"/>
            </a:pPr>
            <a:r>
              <a:rPr lang="en-US" sz="2000" dirty="0">
                <a:latin typeface="Times New Roman" panose="02020603050405020304" pitchFamily="18" charset="0"/>
                <a:ea typeface="Calibri" panose="020F0502020204030204" pitchFamily="34" charset="0"/>
                <a:cs typeface="Times New Roman" panose="02020603050405020304" pitchFamily="18" charset="0"/>
              </a:rPr>
              <a:t>16</a:t>
            </a:r>
            <a:r>
              <a:rPr lang="en-US" sz="2000" baseline="30000" dirty="0">
                <a:latin typeface="Times New Roman" panose="02020603050405020304" pitchFamily="18" charset="0"/>
                <a:ea typeface="Calibri" panose="020F0502020204030204" pitchFamily="34" charset="0"/>
                <a:cs typeface="Times New Roman" panose="02020603050405020304" pitchFamily="18" charset="0"/>
              </a:rPr>
              <a:t>th</a:t>
            </a:r>
            <a:r>
              <a:rPr lang="en-US" sz="2000" dirty="0">
                <a:latin typeface="Times New Roman" panose="02020603050405020304" pitchFamily="18" charset="0"/>
                <a:ea typeface="Calibri" panose="020F0502020204030204" pitchFamily="34" charset="0"/>
                <a:cs typeface="Times New Roman" panose="02020603050405020304" pitchFamily="18" charset="0"/>
              </a:rPr>
              <a:t> – 19</a:t>
            </a:r>
            <a:r>
              <a:rPr lang="en-US" sz="2000" baseline="30000" dirty="0">
                <a:latin typeface="Times New Roman" panose="02020603050405020304" pitchFamily="18" charset="0"/>
                <a:ea typeface="Calibri" panose="020F0502020204030204" pitchFamily="34" charset="0"/>
                <a:cs typeface="Times New Roman" panose="02020603050405020304" pitchFamily="18" charset="0"/>
              </a:rPr>
              <a:t>th</a:t>
            </a:r>
            <a:r>
              <a:rPr lang="en-US" sz="2000" dirty="0">
                <a:latin typeface="Times New Roman" panose="02020603050405020304" pitchFamily="18" charset="0"/>
                <a:ea typeface="Calibri" panose="020F0502020204030204" pitchFamily="34" charset="0"/>
                <a:cs typeface="Times New Roman" panose="02020603050405020304" pitchFamily="18" charset="0"/>
              </a:rPr>
              <a:t> century slavery</a:t>
            </a:r>
          </a:p>
          <a:p>
            <a:pPr marL="342900" marR="0" lvl="0" indent="-342900">
              <a:lnSpc>
                <a:spcPct val="107000"/>
              </a:lnSpc>
              <a:spcBef>
                <a:spcPts val="0"/>
              </a:spcBef>
              <a:spcAft>
                <a:spcPts val="0"/>
              </a:spcAft>
              <a:buFont typeface="+mj-lt"/>
              <a:buAutoNum type="arabicPeriod"/>
            </a:pPr>
            <a:r>
              <a:rPr lang="en-US" sz="2000" dirty="0">
                <a:latin typeface="Times New Roman" panose="02020603050405020304" pitchFamily="18" charset="0"/>
                <a:ea typeface="Calibri" panose="020F0502020204030204" pitchFamily="34" charset="0"/>
                <a:cs typeface="Times New Roman" panose="02020603050405020304" pitchFamily="18" charset="0"/>
              </a:rPr>
              <a:t>Women’s spiritual inferiority</a:t>
            </a:r>
          </a:p>
          <a:p>
            <a:pPr marL="342900" marR="0" lvl="0" indent="-342900">
              <a:lnSpc>
                <a:spcPct val="107000"/>
              </a:lnSpc>
              <a:spcBef>
                <a:spcPts val="0"/>
              </a:spcBef>
              <a:spcAft>
                <a:spcPts val="0"/>
              </a:spcAft>
              <a:buFont typeface="+mj-lt"/>
              <a:buAutoNum type="arabicPeriod"/>
            </a:pPr>
            <a:r>
              <a:rPr lang="en-US" sz="2000" dirty="0">
                <a:latin typeface="Times New Roman" panose="02020603050405020304" pitchFamily="18" charset="0"/>
                <a:ea typeface="Calibri" panose="020F0502020204030204" pitchFamily="34" charset="0"/>
                <a:cs typeface="Times New Roman" panose="02020603050405020304" pitchFamily="18" charset="0"/>
              </a:rPr>
              <a:t>Denominational wars</a:t>
            </a:r>
          </a:p>
          <a:p>
            <a:pPr marL="342900" marR="0" lvl="0" indent="-342900">
              <a:lnSpc>
                <a:spcPct val="107000"/>
              </a:lnSpc>
              <a:spcBef>
                <a:spcPts val="0"/>
              </a:spcBef>
              <a:spcAft>
                <a:spcPts val="0"/>
              </a:spcAft>
              <a:buFont typeface="+mj-lt"/>
              <a:buAutoNum type="arabicPeriod"/>
            </a:pPr>
            <a:r>
              <a:rPr lang="en-US" sz="2000" dirty="0">
                <a:latin typeface="Times New Roman" panose="02020603050405020304" pitchFamily="18" charset="0"/>
                <a:ea typeface="Calibri" panose="020F0502020204030204" pitchFamily="34" charset="0"/>
                <a:cs typeface="Times New Roman" panose="02020603050405020304" pitchFamily="18" charset="0"/>
              </a:rPr>
              <a:t>The charismatic disputes</a:t>
            </a:r>
          </a:p>
          <a:p>
            <a:pPr marL="342900" marR="0" lvl="0" indent="-342900">
              <a:lnSpc>
                <a:spcPct val="107000"/>
              </a:lnSpc>
              <a:spcBef>
                <a:spcPts val="0"/>
              </a:spcBef>
              <a:spcAft>
                <a:spcPts val="0"/>
              </a:spcAft>
              <a:buFont typeface="+mj-lt"/>
              <a:buAutoNum type="arabicPeriod"/>
            </a:pPr>
            <a:r>
              <a:rPr lang="en-US" sz="2000" dirty="0">
                <a:latin typeface="Times New Roman" panose="02020603050405020304" pitchFamily="18" charset="0"/>
                <a:ea typeface="Calibri" panose="020F0502020204030204" pitchFamily="34" charset="0"/>
                <a:cs typeface="Times New Roman" panose="02020603050405020304" pitchFamily="18" charset="0"/>
              </a:rPr>
              <a:t>Various political alliances by the church</a:t>
            </a:r>
          </a:p>
          <a:p>
            <a:pPr marL="342900" marR="0" lvl="0" indent="-342900">
              <a:lnSpc>
                <a:spcPct val="107000"/>
              </a:lnSpc>
              <a:spcBef>
                <a:spcPts val="0"/>
              </a:spcBef>
              <a:spcAft>
                <a:spcPts val="0"/>
              </a:spcAft>
              <a:buFont typeface="+mj-lt"/>
              <a:buAutoNum type="arabicPeriod"/>
            </a:pPr>
            <a:r>
              <a:rPr lang="en-US" sz="2000" dirty="0">
                <a:latin typeface="Times New Roman" panose="02020603050405020304" pitchFamily="18" charset="0"/>
                <a:ea typeface="Calibri" panose="020F0502020204030204" pitchFamily="34" charset="0"/>
                <a:cs typeface="Times New Roman" panose="02020603050405020304" pitchFamily="18" charset="0"/>
              </a:rPr>
              <a:t>The morality of various nation-state wars</a:t>
            </a:r>
          </a:p>
          <a:p>
            <a:pPr marL="342900" marR="0" lvl="0" indent="-342900">
              <a:lnSpc>
                <a:spcPct val="107000"/>
              </a:lnSpc>
              <a:spcBef>
                <a:spcPts val="0"/>
              </a:spcBef>
              <a:spcAft>
                <a:spcPts val="0"/>
              </a:spcAft>
              <a:buFont typeface="+mj-lt"/>
              <a:buAutoNum type="arabicPeriod"/>
            </a:pPr>
            <a:r>
              <a:rPr lang="en-US" sz="2000" dirty="0">
                <a:latin typeface="Times New Roman" panose="02020603050405020304" pitchFamily="18" charset="0"/>
                <a:ea typeface="Calibri" panose="020F0502020204030204" pitchFamily="34" charset="0"/>
                <a:cs typeface="Times New Roman" panose="02020603050405020304" pitchFamily="18" charset="0"/>
              </a:rPr>
              <a:t>Racial segregation and Jim Crow</a:t>
            </a:r>
          </a:p>
          <a:p>
            <a:pPr marL="342900" marR="0" lvl="0" indent="-342900">
              <a:lnSpc>
                <a:spcPct val="107000"/>
              </a:lnSpc>
              <a:spcBef>
                <a:spcPts val="0"/>
              </a:spcBef>
              <a:spcAft>
                <a:spcPts val="0"/>
              </a:spcAft>
              <a:buFont typeface="+mj-lt"/>
              <a:buAutoNum type="arabicPeriod"/>
            </a:pPr>
            <a:r>
              <a:rPr lang="en-US" sz="2000" dirty="0">
                <a:latin typeface="Times New Roman" panose="02020603050405020304" pitchFamily="18" charset="0"/>
                <a:ea typeface="Calibri" panose="020F0502020204030204" pitchFamily="34" charset="0"/>
                <a:cs typeface="Times New Roman" panose="02020603050405020304" pitchFamily="18" charset="0"/>
              </a:rPr>
              <a:t>Views about modern Israel</a:t>
            </a:r>
          </a:p>
          <a:p>
            <a:pPr marL="342900" marR="0" lvl="0" indent="-342900">
              <a:lnSpc>
                <a:spcPct val="107000"/>
              </a:lnSpc>
              <a:spcBef>
                <a:spcPts val="0"/>
              </a:spcBef>
              <a:spcAft>
                <a:spcPts val="0"/>
              </a:spcAft>
              <a:buFont typeface="+mj-lt"/>
              <a:buAutoNum type="arabicPeriod"/>
            </a:pPr>
            <a:r>
              <a:rPr lang="en-US" sz="2000" dirty="0">
                <a:latin typeface="Times New Roman" panose="02020603050405020304" pitchFamily="18" charset="0"/>
                <a:ea typeface="Calibri" panose="020F0502020204030204" pitchFamily="34" charset="0"/>
                <a:cs typeface="Times New Roman" panose="02020603050405020304" pitchFamily="18" charset="0"/>
              </a:rPr>
              <a:t>Addressing (or </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failing </a:t>
            </a:r>
            <a:r>
              <a:rPr lang="en-US" sz="2000" dirty="0">
                <a:latin typeface="Times New Roman" panose="02020603050405020304" pitchFamily="18" charset="0"/>
                <a:ea typeface="Calibri" panose="020F0502020204030204" pitchFamily="34" charset="0"/>
                <a:cs typeface="Times New Roman" panose="02020603050405020304" pitchFamily="18" charset="0"/>
              </a:rPr>
              <a:t>to address) divorce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26492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685800"/>
            <a:ext cx="6477000" cy="5164234"/>
          </a:xfrm>
          <a:prstGeom prst="rect">
            <a:avLst/>
          </a:prstGeom>
        </p:spPr>
        <p:txBody>
          <a:bodyPr wrap="square">
            <a:spAutoFit/>
          </a:bodyPr>
          <a:lstStyle/>
          <a:p>
            <a:pPr>
              <a:lnSpc>
                <a:spcPct val="107000"/>
              </a:lnSpc>
            </a:pPr>
            <a:r>
              <a:rPr lang="en-US" sz="2200" b="1" dirty="0">
                <a:latin typeface="Times New Roman" panose="02020603050405020304" pitchFamily="18" charset="0"/>
                <a:ea typeface="Calibri" panose="020F0502020204030204" pitchFamily="34" charset="0"/>
                <a:cs typeface="Times New Roman" panose="02020603050405020304" pitchFamily="18" charset="0"/>
              </a:rPr>
              <a:t>Emotivism</a:t>
            </a:r>
            <a:endParaRPr lang="en-US" sz="22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200" dirty="0">
                <a:latin typeface="Times New Roman" panose="02020603050405020304" pitchFamily="18" charset="0"/>
                <a:ea typeface="Calibri" panose="020F0502020204030204" pitchFamily="34" charset="0"/>
                <a:cs typeface="Times New Roman" panose="02020603050405020304" pitchFamily="18" charset="0"/>
              </a:rPr>
              <a:t>The term “emotivism” is technically related to the 20</a:t>
            </a:r>
            <a:r>
              <a:rPr lang="en-US" sz="2200" baseline="30000" dirty="0">
                <a:latin typeface="Times New Roman" panose="02020603050405020304" pitchFamily="18" charset="0"/>
                <a:ea typeface="Calibri" panose="020F0502020204030204" pitchFamily="34" charset="0"/>
                <a:cs typeface="Times New Roman" panose="02020603050405020304" pitchFamily="18" charset="0"/>
              </a:rPr>
              <a:t>th</a:t>
            </a:r>
            <a:r>
              <a:rPr lang="en-US" sz="2200" dirty="0">
                <a:latin typeface="Times New Roman" panose="02020603050405020304" pitchFamily="18" charset="0"/>
                <a:ea typeface="Calibri" panose="020F0502020204030204" pitchFamily="34" charset="0"/>
                <a:cs typeface="Times New Roman" panose="02020603050405020304" pitchFamily="18" charset="0"/>
              </a:rPr>
              <a:t> century school of analytic philosophy in Great Britain and the United States, having to do with making distinctions between </a:t>
            </a:r>
            <a:r>
              <a:rPr lang="en-US" sz="2200" dirty="0" smtClean="0">
                <a:latin typeface="Times New Roman" panose="02020603050405020304" pitchFamily="18" charset="0"/>
                <a:ea typeface="Calibri" panose="020F0502020204030204" pitchFamily="34" charset="0"/>
                <a:cs typeface="Times New Roman" panose="02020603050405020304" pitchFamily="18" charset="0"/>
              </a:rPr>
              <a:t>facts and moral claims.  </a:t>
            </a:r>
            <a:r>
              <a:rPr lang="en-US" sz="2200" dirty="0">
                <a:latin typeface="Times New Roman" panose="02020603050405020304" pitchFamily="18" charset="0"/>
                <a:ea typeface="Calibri" panose="020F0502020204030204" pitchFamily="34" charset="0"/>
                <a:cs typeface="Times New Roman" panose="02020603050405020304" pitchFamily="18" charset="0"/>
              </a:rPr>
              <a:t>For present purposes, however, this term is more closely connected to Alasdair McIntyre’s influential work on culture, justice, and rationality.  In this context, emotivism refers to the widely accepted belief that truth and reality are </a:t>
            </a:r>
            <a:r>
              <a:rPr lang="en-US" sz="2200" dirty="0" smtClean="0">
                <a:latin typeface="Times New Roman" panose="02020603050405020304" pitchFamily="18" charset="0"/>
                <a:ea typeface="Calibri" panose="020F0502020204030204" pitchFamily="34" charset="0"/>
                <a:cs typeface="Times New Roman" panose="02020603050405020304" pitchFamily="18" charset="0"/>
              </a:rPr>
              <a:t>detected and measured by </a:t>
            </a:r>
            <a:r>
              <a:rPr lang="en-US" sz="2200" dirty="0">
                <a:latin typeface="Times New Roman" panose="02020603050405020304" pitchFamily="18" charset="0"/>
                <a:ea typeface="Calibri" panose="020F0502020204030204" pitchFamily="34" charset="0"/>
                <a:cs typeface="Times New Roman" panose="02020603050405020304" pitchFamily="18" charset="0"/>
              </a:rPr>
              <a:t>our feelings and affect.  Our emotions are </a:t>
            </a:r>
            <a:r>
              <a:rPr lang="en-US" sz="2200" dirty="0" smtClean="0">
                <a:latin typeface="Times New Roman" panose="02020603050405020304" pitchFamily="18" charset="0"/>
                <a:ea typeface="Calibri" panose="020F0502020204030204" pitchFamily="34" charset="0"/>
                <a:cs typeface="Times New Roman" panose="02020603050405020304" pitchFamily="18" charset="0"/>
              </a:rPr>
              <a:t>real </a:t>
            </a:r>
            <a:r>
              <a:rPr lang="en-US" sz="2200" dirty="0">
                <a:latin typeface="Times New Roman" panose="02020603050405020304" pitchFamily="18" charset="0"/>
                <a:ea typeface="Calibri" panose="020F0502020204030204" pitchFamily="34" charset="0"/>
                <a:cs typeface="Times New Roman" panose="02020603050405020304" pitchFamily="18" charset="0"/>
              </a:rPr>
              <a:t>and we have ready access to their power and sincerity—thus, they are true, and we readily transfer that “truth” to the object of our emotions, whether good or bad.</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3121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229600" cy="5723233"/>
          </a:xfrm>
          <a:prstGeom prst="rect">
            <a:avLst/>
          </a:prstGeom>
        </p:spPr>
        <p:txBody>
          <a:bodyPr wrap="square">
            <a:spAutoFit/>
          </a:bodyPr>
          <a:lstStyle/>
          <a:p>
            <a:pPr>
              <a:lnSpc>
                <a:spcPct val="107000"/>
              </a:lnSpc>
            </a:pPr>
            <a:r>
              <a:rPr lang="en-US" b="1" dirty="0">
                <a:latin typeface="Times New Roman" panose="02020603050405020304" pitchFamily="18" charset="0"/>
                <a:ea typeface="Calibri" panose="020F0502020204030204" pitchFamily="34" charset="0"/>
                <a:cs typeface="Times New Roman" panose="02020603050405020304" pitchFamily="18" charset="0"/>
              </a:rPr>
              <a:t>Complex Nature/Nurture Sin</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dirty="0">
                <a:latin typeface="Times New Roman" panose="02020603050405020304" pitchFamily="18" charset="0"/>
                <a:ea typeface="Calibri" panose="020F0502020204030204" pitchFamily="34" charset="0"/>
                <a:cs typeface="Times New Roman" panose="02020603050405020304" pitchFamily="18" charset="0"/>
              </a:rPr>
              <a:t>A consensus both in and outside the church recognizes that the biological and medical sciences have confirmed complex systems—cells, genetics, epigenetics, neural networks—which can produce atypical conditions in body and brain.  (Some writers compare this to </a:t>
            </a:r>
            <a:r>
              <a:rPr lang="en-US" dirty="0" smtClean="0">
                <a:latin typeface="Times New Roman" panose="02020603050405020304" pitchFamily="18" charset="0"/>
                <a:ea typeface="Calibri" panose="020F0502020204030204" pitchFamily="34" charset="0"/>
                <a:cs typeface="Times New Roman" panose="02020603050405020304" pitchFamily="18" charset="0"/>
              </a:rPr>
              <a:t>the change </a:t>
            </a:r>
            <a:r>
              <a:rPr lang="en-US" dirty="0">
                <a:latin typeface="Times New Roman" panose="02020603050405020304" pitchFamily="18" charset="0"/>
                <a:ea typeface="Calibri" panose="020F0502020204030204" pitchFamily="34" charset="0"/>
                <a:cs typeface="Times New Roman" panose="02020603050405020304" pitchFamily="18" charset="0"/>
              </a:rPr>
              <a:t>from the Bible’s geocentric perspective to the church’s heliocentric perspective.)  Ongoing research examines the implications for intersex anatomy (chromosomally incorrect or undifferentiated genitalia, previously referred to as hermaphrodites and pseudo-hermaphrodites), homosexual orientation and behavior, and gender dysphoria and nonconformity.  These complex systems may be identified as</a:t>
            </a:r>
          </a:p>
          <a:p>
            <a:pPr marL="342900" marR="0" lvl="0" indent="-342900">
              <a:lnSpc>
                <a:spcPct val="107000"/>
              </a:lnSpc>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The neural density and complexity of the brain with its synaptic connections and cellular communication</a:t>
            </a:r>
          </a:p>
          <a:p>
            <a:pPr marL="342900" marR="0" lvl="0" indent="-342900">
              <a:lnSpc>
                <a:spcPct val="107000"/>
              </a:lnSpc>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Genetics and the cell’s internal switching systems for genes (transposons, protein folds, etc.)</a:t>
            </a:r>
          </a:p>
          <a:p>
            <a:pPr marL="342900" marR="0" lvl="0" indent="-342900">
              <a:lnSpc>
                <a:spcPct val="107000"/>
              </a:lnSpc>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Epigenetics and external switching agents for genes (nutrition, toxins, etc.)</a:t>
            </a:r>
          </a:p>
          <a:p>
            <a:pPr marL="342900" marR="0" lvl="0" indent="-342900">
              <a:lnSpc>
                <a:spcPct val="107000"/>
              </a:lnSpc>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Prenatal and early brain organization and enduring neural setups (critical periods) </a:t>
            </a:r>
            <a:r>
              <a:rPr lang="en-US" dirty="0" smtClean="0">
                <a:latin typeface="Times New Roman" panose="02020603050405020304" pitchFamily="18" charset="0"/>
                <a:ea typeface="Calibri" panose="020F0502020204030204" pitchFamily="34" charset="0"/>
                <a:cs typeface="Times New Roman" panose="02020603050405020304" pitchFamily="18" charset="0"/>
              </a:rPr>
              <a:t>for:    </a:t>
            </a:r>
            <a:r>
              <a:rPr lang="en-US" dirty="0">
                <a:latin typeface="Times New Roman" panose="02020603050405020304" pitchFamily="18" charset="0"/>
                <a:ea typeface="Calibri" panose="020F0502020204030204" pitchFamily="34" charset="0"/>
                <a:cs typeface="Times New Roman" panose="02020603050405020304" pitchFamily="18" charset="0"/>
              </a:rPr>
              <a:t>sensation and perception, language, handedness, sexuality, etc.</a:t>
            </a:r>
          </a:p>
          <a:p>
            <a:pPr>
              <a:lnSpc>
                <a:spcPct val="107000"/>
              </a:lnSpc>
            </a:pPr>
            <a:r>
              <a:rPr lang="en-US" dirty="0">
                <a:latin typeface="Times New Roman" panose="02020603050405020304" pitchFamily="18" charset="0"/>
                <a:ea typeface="Calibri" panose="020F0502020204030204" pitchFamily="34" charset="0"/>
                <a:cs typeface="Times New Roman" panose="02020603050405020304" pitchFamily="18" charset="0"/>
              </a:rPr>
              <a:t>These insights from the study of God’s creation in God’s left-hand kingdom—that is, the </a:t>
            </a:r>
            <a:r>
              <a:rPr lang="en-US" dirty="0" smtClean="0">
                <a:latin typeface="Times New Roman" panose="02020603050405020304" pitchFamily="18" charset="0"/>
                <a:ea typeface="Calibri" panose="020F0502020204030204" pitchFamily="34" charset="0"/>
                <a:cs typeface="Times New Roman" panose="02020603050405020304" pitchFamily="18" charset="0"/>
              </a:rPr>
              <a:t>sciences—correspond </a:t>
            </a:r>
            <a:r>
              <a:rPr lang="en-US" dirty="0">
                <a:latin typeface="Times New Roman" panose="02020603050405020304" pitchFamily="18" charset="0"/>
                <a:ea typeface="Calibri" panose="020F0502020204030204" pitchFamily="34" charset="0"/>
                <a:cs typeface="Times New Roman" panose="02020603050405020304" pitchFamily="18" charset="0"/>
              </a:rPr>
              <a:t>with and inform our understanding of Genesis 3 conditions after the fall and the Bible’s comprehensive testimony to the toll of sin (Ps. 51:5).</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18226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8001000" cy="5164234"/>
          </a:xfrm>
          <a:prstGeom prst="rect">
            <a:avLst/>
          </a:prstGeom>
        </p:spPr>
        <p:txBody>
          <a:bodyPr wrap="square">
            <a:spAutoFit/>
          </a:bodyPr>
          <a:lstStyle/>
          <a:p>
            <a:pPr>
              <a:lnSpc>
                <a:spcPct val="107000"/>
              </a:lnSpc>
            </a:pPr>
            <a:r>
              <a:rPr lang="en-US" sz="2200" b="1" dirty="0">
                <a:latin typeface="Times New Roman" panose="02020603050405020304" pitchFamily="18" charset="0"/>
                <a:ea typeface="Calibri" panose="020F0502020204030204" pitchFamily="34" charset="0"/>
                <a:cs typeface="Times New Roman" panose="02020603050405020304" pitchFamily="18" charset="0"/>
              </a:rPr>
              <a:t>The Sexual Revolution, Children, and the State</a:t>
            </a:r>
            <a:endParaRPr lang="en-US" sz="22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200" dirty="0">
                <a:latin typeface="Times New Roman" panose="02020603050405020304" pitchFamily="18" charset="0"/>
                <a:ea typeface="Calibri" panose="020F0502020204030204" pitchFamily="34" charset="0"/>
                <a:cs typeface="Times New Roman" panose="02020603050405020304" pitchFamily="18" charset="0"/>
              </a:rPr>
              <a:t>A strong theme among some writers on LGBT and same-sex marriage considers the well-being of children and family.  This view holds that </a:t>
            </a:r>
            <a:r>
              <a:rPr lang="en-US" sz="2200" dirty="0" smtClean="0">
                <a:latin typeface="Times New Roman" panose="02020603050405020304" pitchFamily="18" charset="0"/>
                <a:ea typeface="Calibri" panose="020F0502020204030204" pitchFamily="34" charset="0"/>
                <a:cs typeface="Times New Roman" panose="02020603050405020304" pitchFamily="18" charset="0"/>
              </a:rPr>
              <a:t>fifty </a:t>
            </a:r>
            <a:r>
              <a:rPr lang="en-US" sz="2200" dirty="0">
                <a:latin typeface="Times New Roman" panose="02020603050405020304" pitchFamily="18" charset="0"/>
                <a:ea typeface="Calibri" panose="020F0502020204030204" pitchFamily="34" charset="0"/>
                <a:cs typeface="Times New Roman" panose="02020603050405020304" pitchFamily="18" charset="0"/>
              </a:rPr>
              <a:t>years </a:t>
            </a:r>
            <a:r>
              <a:rPr lang="en-US" sz="2200" dirty="0" smtClean="0">
                <a:latin typeface="Times New Roman" panose="02020603050405020304" pitchFamily="18" charset="0"/>
                <a:ea typeface="Calibri" panose="020F0502020204030204" pitchFamily="34" charset="0"/>
                <a:cs typeface="Times New Roman" panose="02020603050405020304" pitchFamily="18" charset="0"/>
              </a:rPr>
              <a:t>after the </a:t>
            </a:r>
            <a:r>
              <a:rPr lang="en-US" sz="2200" dirty="0">
                <a:latin typeface="Times New Roman" panose="02020603050405020304" pitchFamily="18" charset="0"/>
                <a:ea typeface="Calibri" panose="020F0502020204030204" pitchFamily="34" charset="0"/>
                <a:cs typeface="Times New Roman" panose="02020603050405020304" pitchFamily="18" charset="0"/>
              </a:rPr>
              <a:t>sexual revolution of the 1960s and after fifty years of divorce as a cultural institution, children are no longer regarded as a protected </a:t>
            </a:r>
            <a:r>
              <a:rPr lang="en-US" sz="2200" dirty="0" smtClean="0">
                <a:latin typeface="Times New Roman" panose="02020603050405020304" pitchFamily="18" charset="0"/>
                <a:ea typeface="Calibri" panose="020F0502020204030204" pitchFamily="34" charset="0"/>
                <a:cs typeface="Times New Roman" panose="02020603050405020304" pitchFamily="18" charset="0"/>
              </a:rPr>
              <a:t>class or, </a:t>
            </a:r>
            <a:r>
              <a:rPr lang="en-US" sz="2200" dirty="0">
                <a:latin typeface="Times New Roman" panose="02020603050405020304" pitchFamily="18" charset="0"/>
                <a:ea typeface="Calibri" panose="020F0502020204030204" pitchFamily="34" charset="0"/>
                <a:cs typeface="Times New Roman" panose="02020603050405020304" pitchFamily="18" charset="0"/>
              </a:rPr>
              <a:t>at </a:t>
            </a:r>
            <a:r>
              <a:rPr lang="en-US" sz="2200" dirty="0" smtClean="0">
                <a:latin typeface="Times New Roman" panose="02020603050405020304" pitchFamily="18" charset="0"/>
                <a:ea typeface="Calibri" panose="020F0502020204030204" pitchFamily="34" charset="0"/>
                <a:cs typeface="Times New Roman" panose="02020603050405020304" pitchFamily="18" charset="0"/>
              </a:rPr>
              <a:t>the least, </a:t>
            </a:r>
            <a:r>
              <a:rPr lang="en-US" sz="2200" dirty="0">
                <a:latin typeface="Times New Roman" panose="02020603050405020304" pitchFamily="18" charset="0"/>
                <a:ea typeface="Calibri" panose="020F0502020204030204" pitchFamily="34" charset="0"/>
                <a:cs typeface="Times New Roman" panose="02020603050405020304" pitchFamily="18" charset="0"/>
              </a:rPr>
              <a:t>the cultural and legal status of children is </a:t>
            </a:r>
            <a:r>
              <a:rPr lang="en-US" sz="2200" dirty="0" smtClean="0">
                <a:latin typeface="Times New Roman" panose="02020603050405020304" pitchFamily="18" charset="0"/>
                <a:ea typeface="Calibri" panose="020F0502020204030204" pitchFamily="34" charset="0"/>
                <a:cs typeface="Times New Roman" panose="02020603050405020304" pitchFamily="18" charset="0"/>
              </a:rPr>
              <a:t>now profoundly </a:t>
            </a:r>
            <a:r>
              <a:rPr lang="en-US" sz="2200" dirty="0">
                <a:latin typeface="Times New Roman" panose="02020603050405020304" pitchFamily="18" charset="0"/>
                <a:ea typeface="Calibri" panose="020F0502020204030204" pitchFamily="34" charset="0"/>
                <a:cs typeface="Times New Roman" panose="02020603050405020304" pitchFamily="18" charset="0"/>
              </a:rPr>
              <a:t>confused.  The concern is that LGBT trends will further erode (rather than enhance, as some writers maintain) the definition and meaning of family and the well-being of </a:t>
            </a:r>
            <a:r>
              <a:rPr lang="en-US" sz="2200" dirty="0" smtClean="0">
                <a:latin typeface="Times New Roman" panose="02020603050405020304" pitchFamily="18" charset="0"/>
                <a:ea typeface="Calibri" panose="020F0502020204030204" pitchFamily="34" charset="0"/>
                <a:cs typeface="Times New Roman" panose="02020603050405020304" pitchFamily="18" charset="0"/>
              </a:rPr>
              <a:t>children—especially </a:t>
            </a:r>
            <a:r>
              <a:rPr lang="en-US" sz="2200" dirty="0">
                <a:latin typeface="Times New Roman" panose="02020603050405020304" pitchFamily="18" charset="0"/>
                <a:ea typeface="Calibri" panose="020F0502020204030204" pitchFamily="34" charset="0"/>
                <a:cs typeface="Times New Roman" panose="02020603050405020304" pitchFamily="18" charset="0"/>
              </a:rPr>
              <a:t>as these conditions bifurcate society </a:t>
            </a:r>
            <a:r>
              <a:rPr lang="en-US" sz="2200" dirty="0" smtClean="0">
                <a:latin typeface="Times New Roman" panose="02020603050405020304" pitchFamily="18" charset="0"/>
                <a:ea typeface="Calibri" panose="020F0502020204030204" pitchFamily="34" charset="0"/>
                <a:cs typeface="Times New Roman" panose="02020603050405020304" pitchFamily="18" charset="0"/>
              </a:rPr>
              <a:t>into</a:t>
            </a:r>
            <a:br>
              <a:rPr lang="en-US" sz="2200" dirty="0" smtClean="0">
                <a:latin typeface="Times New Roman" panose="02020603050405020304" pitchFamily="18" charset="0"/>
                <a:ea typeface="Calibri" panose="020F0502020204030204" pitchFamily="34" charset="0"/>
                <a:cs typeface="Times New Roman" panose="02020603050405020304" pitchFamily="18" charset="0"/>
              </a:rPr>
            </a:br>
            <a:r>
              <a:rPr lang="en-US" sz="2200" dirty="0" smtClean="0">
                <a:latin typeface="Times New Roman" panose="02020603050405020304" pitchFamily="18" charset="0"/>
                <a:ea typeface="Calibri" panose="020F0502020204030204" pitchFamily="34" charset="0"/>
                <a:cs typeface="Times New Roman" panose="02020603050405020304" pitchFamily="18" charset="0"/>
              </a:rPr>
              <a:t>a) financially </a:t>
            </a:r>
            <a:r>
              <a:rPr lang="en-US" sz="2200" dirty="0">
                <a:latin typeface="Times New Roman" panose="02020603050405020304" pitchFamily="18" charset="0"/>
                <a:ea typeface="Calibri" panose="020F0502020204030204" pitchFamily="34" charset="0"/>
                <a:cs typeface="Times New Roman" panose="02020603050405020304" pitchFamily="18" charset="0"/>
              </a:rPr>
              <a:t>stable </a:t>
            </a:r>
            <a:r>
              <a:rPr lang="en-US" sz="2200" dirty="0" smtClean="0">
                <a:latin typeface="Times New Roman" panose="02020603050405020304" pitchFamily="18" charset="0"/>
                <a:ea typeface="Calibri" panose="020F0502020204030204" pitchFamily="34" charset="0"/>
                <a:cs typeface="Times New Roman" panose="02020603050405020304" pitchFamily="18" charset="0"/>
              </a:rPr>
              <a:t>two-parent </a:t>
            </a:r>
            <a:r>
              <a:rPr lang="en-US" sz="2200" dirty="0">
                <a:latin typeface="Times New Roman" panose="02020603050405020304" pitchFamily="18" charset="0"/>
                <a:ea typeface="Calibri" panose="020F0502020204030204" pitchFamily="34" charset="0"/>
                <a:cs typeface="Times New Roman" panose="02020603050405020304" pitchFamily="18" charset="0"/>
              </a:rPr>
              <a:t>families and </a:t>
            </a:r>
            <a:r>
              <a:rPr lang="en-US" sz="2200" dirty="0" smtClean="0">
                <a:latin typeface="Times New Roman" panose="02020603050405020304" pitchFamily="18" charset="0"/>
                <a:ea typeface="Calibri" panose="020F0502020204030204" pitchFamily="34" charset="0"/>
                <a:cs typeface="Times New Roman" panose="02020603050405020304" pitchFamily="18" charset="0"/>
              </a:rPr>
              <a:t> b) large </a:t>
            </a:r>
            <a:r>
              <a:rPr lang="en-US" sz="2200" dirty="0">
                <a:latin typeface="Times New Roman" panose="02020603050405020304" pitchFamily="18" charset="0"/>
                <a:ea typeface="Calibri" panose="020F0502020204030204" pitchFamily="34" charset="0"/>
                <a:cs typeface="Times New Roman" panose="02020603050405020304" pitchFamily="18" charset="0"/>
              </a:rPr>
              <a:t>numbers of children born to unmarried women.  A related concern has to do with to what extent the state defines or re-defines marriage and family.  See the section on Natural Law and Positive Law.</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3376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tx1"/>
                </a:solidFill>
              </a:rPr>
              <a:t>Why This </a:t>
            </a:r>
            <a:r>
              <a:rPr lang="en-US" dirty="0">
                <a:solidFill>
                  <a:schemeClr val="tx1"/>
                </a:solidFill>
              </a:rPr>
              <a:t>T</a:t>
            </a:r>
            <a:r>
              <a:rPr lang="en-US" dirty="0" smtClean="0">
                <a:solidFill>
                  <a:schemeClr val="tx1"/>
                </a:solidFill>
              </a:rPr>
              <a:t>opic for Table Talks?</a:t>
            </a:r>
            <a:endParaRPr lang="en-US" dirty="0">
              <a:solidFill>
                <a:schemeClr val="tx1"/>
              </a:solidFill>
            </a:endParaRPr>
          </a:p>
        </p:txBody>
      </p:sp>
      <p:pic>
        <p:nvPicPr>
          <p:cNvPr id="4" name="Picture 3" descr="crossglobegraphic.jpg"/>
          <p:cNvPicPr>
            <a:picLocks noChangeAspect="1"/>
          </p:cNvPicPr>
          <p:nvPr/>
        </p:nvPicPr>
        <p:blipFill>
          <a:blip r:embed="rId2" cstate="print"/>
          <a:stretch>
            <a:fillRect/>
          </a:stretch>
        </p:blipFill>
        <p:spPr>
          <a:xfrm>
            <a:off x="7696200" y="228600"/>
            <a:ext cx="990600" cy="990600"/>
          </a:xfrm>
          <a:prstGeom prst="rect">
            <a:avLst/>
          </a:prstGeom>
        </p:spPr>
      </p:pic>
      <p:graphicFrame>
        <p:nvGraphicFramePr>
          <p:cNvPr id="6" name="Diagram 5"/>
          <p:cNvGraphicFramePr/>
          <p:nvPr>
            <p:extLst>
              <p:ext uri="{D42A27DB-BD31-4B8C-83A1-F6EECF244321}">
                <p14:modId xmlns:p14="http://schemas.microsoft.com/office/powerpoint/2010/main" val="3290778963"/>
              </p:ext>
            </p:extLst>
          </p:nvPr>
        </p:nvGraphicFramePr>
        <p:xfrm>
          <a:off x="1219200" y="1295400"/>
          <a:ext cx="67818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001000" cy="5668539"/>
          </a:xfrm>
          <a:prstGeom prst="rect">
            <a:avLst/>
          </a:prstGeom>
        </p:spPr>
        <p:txBody>
          <a:bodyPr wrap="square">
            <a:spAutoFit/>
          </a:bodyPr>
          <a:lstStyle/>
          <a:p>
            <a:pPr>
              <a:lnSpc>
                <a:spcPct val="107000"/>
              </a:lnSpc>
            </a:pPr>
            <a:r>
              <a:rPr lang="en-US" sz="2000" b="1" dirty="0">
                <a:latin typeface="Times New Roman" panose="02020603050405020304" pitchFamily="18" charset="0"/>
                <a:ea typeface="Calibri" panose="020F0502020204030204" pitchFamily="34" charset="0"/>
                <a:cs typeface="Times New Roman" panose="02020603050405020304" pitchFamily="18" charset="0"/>
              </a:rPr>
              <a:t>Natural Law and Positive Law</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000" dirty="0">
                <a:latin typeface="Times New Roman" panose="02020603050405020304" pitchFamily="18" charset="0"/>
                <a:ea typeface="Calibri" panose="020F0502020204030204" pitchFamily="34" charset="0"/>
                <a:cs typeface="Times New Roman" panose="02020603050405020304" pitchFamily="18" charset="0"/>
              </a:rPr>
              <a:t>Is the world and humanity generally ordered according to natural laws that all of us recognize if not agree on in detail (“the laws of nature and nature’s God,” in Jefferson’s words)?  Or is man the measure of all things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Protagorus</a:t>
            </a:r>
            <a:r>
              <a:rPr lang="en-US" sz="2000" dirty="0">
                <a:latin typeface="Times New Roman" panose="02020603050405020304" pitchFamily="18" charset="0"/>
                <a:ea typeface="Calibri" panose="020F0502020204030204" pitchFamily="34" charset="0"/>
                <a:cs typeface="Times New Roman" panose="02020603050405020304" pitchFamily="18" charset="0"/>
              </a:rPr>
              <a:t>) and the world is what we make of it by means of positive law (laws that we posit, define, and apply as we determine without reference to any author in nature or heaven)?  Or is our life in this world some combination of both?  The LGBT discussion often takes up these questions as participants consider whether and if changing views in culture and the church are or should be informed by the long history of natural law in theological and legal reasoning.  For example, a natural law view appeals to the biological complementarity of male and female.  While the biological sciences confirm atypical instances, these exceptions “prove the rule” of the prevailing natural order.  A positive law view appeals to accepted human efforts to overcome natural conditions of hunger and poverty through social compacts, birth control through artificial means, and widely varying approaches to family across </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cultures though social experimentation.</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3787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cdn.redalertpolitics.com/files/2012/11/New-York-Times-Logo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24444" y="230776"/>
            <a:ext cx="2792162" cy="185449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237437" y="1394745"/>
            <a:ext cx="2808538" cy="4770537"/>
          </a:xfrm>
          <a:prstGeom prst="rect">
            <a:avLst/>
          </a:prstGeom>
          <a:noFill/>
        </p:spPr>
        <p:txBody>
          <a:bodyPr wrap="square" rtlCol="0">
            <a:spAutoFit/>
          </a:bodyPr>
          <a:lstStyle/>
          <a:p>
            <a:r>
              <a:rPr lang="en-US" b="1" dirty="0" smtClean="0"/>
              <a:t>Presbyterians approve Gay Marriage in Church Constitution</a:t>
            </a:r>
          </a:p>
          <a:p>
            <a:r>
              <a:rPr lang="en-US" sz="1600" dirty="0" smtClean="0"/>
              <a:t>March 17, 2015</a:t>
            </a:r>
          </a:p>
          <a:p>
            <a:r>
              <a:rPr lang="en-US" dirty="0" smtClean="0"/>
              <a:t>The </a:t>
            </a:r>
            <a:r>
              <a:rPr lang="en-US" dirty="0"/>
              <a:t>Presbyterian Church (U.S.A.) approved redefining marriage in the church </a:t>
            </a:r>
            <a:r>
              <a:rPr lang="en-US" dirty="0" smtClean="0"/>
              <a:t>constitution to </a:t>
            </a:r>
            <a:r>
              <a:rPr lang="en-US" dirty="0"/>
              <a:t>include a "commitment between two people," becoming the largest Protestant group to formally recognize gay marriage as Christian and allow same-sex weddings in every congregation</a:t>
            </a:r>
            <a:r>
              <a:rPr lang="en-US" dirty="0" smtClean="0"/>
              <a:t>.</a:t>
            </a:r>
            <a:endParaRPr lang="en-US" b="1" dirty="0" smtClean="0"/>
          </a:p>
        </p:txBody>
      </p:sp>
      <p:sp>
        <p:nvSpPr>
          <p:cNvPr id="12" name="TextBox 11"/>
          <p:cNvSpPr txBox="1"/>
          <p:nvPr/>
        </p:nvSpPr>
        <p:spPr>
          <a:xfrm>
            <a:off x="3492008" y="1952035"/>
            <a:ext cx="2624598" cy="3477875"/>
          </a:xfrm>
          <a:prstGeom prst="rect">
            <a:avLst/>
          </a:prstGeom>
          <a:noFill/>
        </p:spPr>
        <p:txBody>
          <a:bodyPr wrap="square" rtlCol="0">
            <a:spAutoFit/>
          </a:bodyPr>
          <a:lstStyle/>
          <a:p>
            <a:r>
              <a:rPr lang="en-US" sz="2000" b="1" dirty="0" smtClean="0"/>
              <a:t>Supreme Court Makes Same-Sex Marriage Legal</a:t>
            </a:r>
            <a:br>
              <a:rPr lang="en-US" sz="2000" b="1" dirty="0" smtClean="0"/>
            </a:br>
            <a:r>
              <a:rPr lang="en-US" sz="1600" dirty="0" smtClean="0"/>
              <a:t>June </a:t>
            </a:r>
            <a:r>
              <a:rPr lang="en-US" sz="1600" dirty="0"/>
              <a:t>2</a:t>
            </a:r>
            <a:r>
              <a:rPr lang="en-US" sz="1600" dirty="0" smtClean="0"/>
              <a:t>6, 2015</a:t>
            </a:r>
            <a:endParaRPr lang="en-US" sz="1600" dirty="0"/>
          </a:p>
          <a:p>
            <a:r>
              <a:rPr lang="en-US" dirty="0" smtClean="0"/>
              <a:t>WASHINGTON — </a:t>
            </a:r>
            <a:r>
              <a:rPr lang="en-US" dirty="0">
                <a:latin typeface="Times New Roman" panose="02020603050405020304" pitchFamily="18" charset="0"/>
                <a:cs typeface="Times New Roman" panose="02020603050405020304" pitchFamily="18" charset="0"/>
              </a:rPr>
              <a:t>In a 5-4 </a:t>
            </a:r>
            <a:r>
              <a:rPr lang="en-US" dirty="0" smtClean="0">
                <a:latin typeface="Times New Roman" panose="02020603050405020304" pitchFamily="18" charset="0"/>
                <a:cs typeface="Times New Roman" panose="02020603050405020304" pitchFamily="18" charset="0"/>
              </a:rPr>
              <a:t>decision on Obergefell v. Hodges</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with the majority opinion written by Justice Kennedy, the Supreme Court </a:t>
            </a:r>
            <a:r>
              <a:rPr lang="en-US" dirty="0" smtClean="0">
                <a:latin typeface="Times New Roman" panose="02020603050405020304" pitchFamily="18" charset="0"/>
                <a:cs typeface="Times New Roman" panose="02020603050405020304" pitchFamily="18" charset="0"/>
              </a:rPr>
              <a:t>has now legalized same-sex marriage.</a:t>
            </a:r>
            <a:endParaRPr lang="en-US" dirty="0"/>
          </a:p>
        </p:txBody>
      </p:sp>
      <p:pic>
        <p:nvPicPr>
          <p:cNvPr id="1028" name="Picture 4" descr="http://www.ap.org/Images/AP_RGB.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245790"/>
            <a:ext cx="914400" cy="105847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52400" y="925118"/>
            <a:ext cx="3429000" cy="5632311"/>
          </a:xfrm>
          <a:prstGeom prst="rect">
            <a:avLst/>
          </a:prstGeom>
          <a:noFill/>
        </p:spPr>
        <p:txBody>
          <a:bodyPr wrap="square" rtlCol="0">
            <a:spAutoFit/>
          </a:bodyPr>
          <a:lstStyle/>
          <a:p>
            <a:pPr algn="ctr"/>
            <a:r>
              <a:rPr lang="en-US" b="1" dirty="0" smtClean="0"/>
              <a:t>The Marriage Pledge</a:t>
            </a:r>
          </a:p>
          <a:p>
            <a:pPr algn="ctr"/>
            <a:r>
              <a:rPr lang="en-US" sz="800" b="1" dirty="0"/>
              <a:t> </a:t>
            </a:r>
            <a:endParaRPr lang="en-US" sz="800" b="1" dirty="0" smtClean="0"/>
          </a:p>
          <a:p>
            <a:r>
              <a:rPr lang="en-US" dirty="0" smtClean="0"/>
              <a:t>We</a:t>
            </a:r>
            <a:r>
              <a:rPr lang="en-US" dirty="0"/>
              <a:t>, the </a:t>
            </a:r>
            <a:r>
              <a:rPr lang="en-US" dirty="0" smtClean="0"/>
              <a:t>undersigned ministers, </a:t>
            </a:r>
            <a:r>
              <a:rPr lang="en-US" dirty="0"/>
              <a:t>commit ourselves to </a:t>
            </a:r>
            <a:r>
              <a:rPr lang="en-US" dirty="0" smtClean="0"/>
              <a:t>disengaging </a:t>
            </a:r>
            <a:r>
              <a:rPr lang="en-US" dirty="0"/>
              <a:t>civil and </a:t>
            </a:r>
            <a:r>
              <a:rPr lang="en-US" dirty="0" smtClean="0"/>
              <a:t>Christian </a:t>
            </a:r>
            <a:r>
              <a:rPr lang="en-US" dirty="0"/>
              <a:t>marriage in the performance of our pastoral duties. We will no longer serve as agents of the state in marriage. We will no longer sign </a:t>
            </a:r>
            <a:r>
              <a:rPr lang="en-US" dirty="0" smtClean="0"/>
              <a:t>government-provided </a:t>
            </a:r>
            <a:r>
              <a:rPr lang="en-US" dirty="0"/>
              <a:t>marriage certificates. We will ask couples to seek civil marriage separately from their church-related vows and blessings. We will preside only at those weddings that seek to establish a Christian marriage in accord with the principles ­articulated and lived out from the beginning of the </a:t>
            </a:r>
            <a:r>
              <a:rPr lang="en-US" dirty="0" smtClean="0"/>
              <a:t>Church.</a:t>
            </a:r>
            <a:endParaRPr lang="en-US" dirty="0"/>
          </a:p>
        </p:txBody>
      </p:sp>
      <p:pic>
        <p:nvPicPr>
          <p:cNvPr id="1026" name="Picture 2" descr="http://www.irfalliance.org/wp-content/uploads/2013/08/first-thing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1657" y="240840"/>
            <a:ext cx="1590486" cy="627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600200"/>
            <a:ext cx="7162800" cy="4478149"/>
          </a:xfrm>
          <a:prstGeom prst="rect">
            <a:avLst/>
          </a:prstGeom>
          <a:noFill/>
        </p:spPr>
        <p:txBody>
          <a:bodyPr wrap="square" rtlCol="0">
            <a:spAutoFit/>
          </a:bodyPr>
          <a:lstStyle/>
          <a:p>
            <a:pPr>
              <a:spcAft>
                <a:spcPts val="600"/>
              </a:spcAft>
            </a:pPr>
            <a:r>
              <a:rPr lang="en-US" sz="2400" dirty="0"/>
              <a:t>I believe it is important to stress that individuals who are wrestling with homosexuality are in differing places of understanding and exploration of the needs, challenges and </a:t>
            </a:r>
            <a:r>
              <a:rPr lang="en-US" sz="2400" dirty="0" smtClean="0"/>
              <a:t>struggles.</a:t>
            </a:r>
          </a:p>
          <a:p>
            <a:pPr>
              <a:spcAft>
                <a:spcPts val="600"/>
              </a:spcAft>
            </a:pPr>
            <a:r>
              <a:rPr lang="en-US" sz="800" dirty="0" smtClean="0"/>
              <a:t/>
            </a:r>
            <a:br>
              <a:rPr lang="en-US" sz="800" dirty="0" smtClean="0"/>
            </a:br>
            <a:r>
              <a:rPr lang="en-US" sz="2400" dirty="0" smtClean="0"/>
              <a:t>As </a:t>
            </a:r>
            <a:r>
              <a:rPr lang="en-US" sz="2400" dirty="0"/>
              <a:t>with </a:t>
            </a:r>
            <a:r>
              <a:rPr lang="en-US" sz="2400" dirty="0" smtClean="0"/>
              <a:t>heterosexuality, </a:t>
            </a:r>
            <a:r>
              <a:rPr lang="en-US" sz="2400" dirty="0"/>
              <a:t>these can be complex, lending themselves to the need for individual personal care and not lumping all </a:t>
            </a:r>
            <a:r>
              <a:rPr lang="en-US" sz="2400" dirty="0" smtClean="0"/>
              <a:t>these genuine human </a:t>
            </a:r>
            <a:r>
              <a:rPr lang="en-US" sz="2400" dirty="0"/>
              <a:t>dynamics into “the </a:t>
            </a:r>
            <a:r>
              <a:rPr lang="en-US" sz="2400" dirty="0" smtClean="0"/>
              <a:t>issue.“</a:t>
            </a:r>
            <a:br>
              <a:rPr lang="en-US" sz="2400" dirty="0" smtClean="0"/>
            </a:br>
            <a:r>
              <a:rPr lang="en-US" sz="800" dirty="0" smtClean="0"/>
              <a:t> </a:t>
            </a:r>
            <a:r>
              <a:rPr lang="en-US" sz="2400" dirty="0" smtClean="0"/>
              <a:t/>
            </a:r>
            <a:br>
              <a:rPr lang="en-US" sz="2400" dirty="0" smtClean="0"/>
            </a:br>
            <a:r>
              <a:rPr lang="en-US" sz="2400" dirty="0" smtClean="0"/>
              <a:t>I </a:t>
            </a:r>
            <a:r>
              <a:rPr lang="en-US" sz="2400" dirty="0"/>
              <a:t>also </a:t>
            </a:r>
            <a:r>
              <a:rPr lang="en-US" sz="2400" dirty="0" smtClean="0"/>
              <a:t>suggest it is worth </a:t>
            </a:r>
            <a:r>
              <a:rPr lang="en-US" sz="2400" dirty="0"/>
              <a:t>mentioning support </a:t>
            </a:r>
            <a:r>
              <a:rPr lang="en-US" sz="2400" dirty="0" smtClean="0"/>
              <a:t>for </a:t>
            </a:r>
            <a:r>
              <a:rPr lang="en-US" sz="2400" dirty="0"/>
              <a:t>faculty/staff that might want help in working with students or further discussion about the topic. </a:t>
            </a:r>
          </a:p>
        </p:txBody>
      </p:sp>
      <p:sp>
        <p:nvSpPr>
          <p:cNvPr id="3" name="TextBox 2"/>
          <p:cNvSpPr txBox="1"/>
          <p:nvPr/>
        </p:nvSpPr>
        <p:spPr>
          <a:xfrm>
            <a:off x="381000" y="228600"/>
            <a:ext cx="4953000" cy="1200329"/>
          </a:xfrm>
          <a:prstGeom prst="rect">
            <a:avLst/>
          </a:prstGeom>
          <a:noFill/>
        </p:spPr>
        <p:txBody>
          <a:bodyPr wrap="square" rtlCol="0">
            <a:spAutoFit/>
          </a:bodyPr>
          <a:lstStyle/>
          <a:p>
            <a:r>
              <a:rPr lang="en-US" sz="2400" b="1" i="1" dirty="0" smtClean="0"/>
              <a:t>A comment from one of our colleagues who is informed on the LGBT issues:</a:t>
            </a:r>
            <a:endParaRPr lang="en-US" sz="2400" b="1" i="1" dirty="0"/>
          </a:p>
        </p:txBody>
      </p:sp>
    </p:spTree>
    <p:extLst>
      <p:ext uri="{BB962C8B-B14F-4D97-AF65-F5344CB8AC3E}">
        <p14:creationId xmlns:p14="http://schemas.microsoft.com/office/powerpoint/2010/main" val="1019800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990600"/>
            <a:ext cx="7010400" cy="4832092"/>
          </a:xfrm>
          <a:prstGeom prst="rect">
            <a:avLst/>
          </a:prstGeom>
          <a:noFill/>
        </p:spPr>
        <p:txBody>
          <a:bodyPr wrap="square" rtlCol="0">
            <a:spAutoFit/>
          </a:bodyPr>
          <a:lstStyle/>
          <a:p>
            <a:r>
              <a:rPr lang="en-US" sz="2800" dirty="0" smtClean="0"/>
              <a:t>When I first started teaching this content to students 12 to 15 years ago, I had to tip the balance a bit away from their legalism and inclination to condemn, and toward compassion for the sinner.</a:t>
            </a:r>
            <a:br>
              <a:rPr lang="en-US" sz="2800" dirty="0" smtClean="0"/>
            </a:br>
            <a:endParaRPr lang="en-US" sz="2800" dirty="0" smtClean="0"/>
          </a:p>
          <a:p>
            <a:r>
              <a:rPr lang="en-US" sz="2800" dirty="0" smtClean="0"/>
              <a:t>Today, I have to tip the balance </a:t>
            </a:r>
            <a:r>
              <a:rPr lang="en-US" sz="2800" dirty="0"/>
              <a:t>away from an </a:t>
            </a:r>
            <a:r>
              <a:rPr lang="en-US" sz="2800" dirty="0" err="1"/>
              <a:t>emotivist</a:t>
            </a:r>
            <a:r>
              <a:rPr lang="en-US" sz="2800" dirty="0"/>
              <a:t>, Hallmark Cards, live-and-let-live </a:t>
            </a:r>
            <a:r>
              <a:rPr lang="en-US" sz="2800" dirty="0" smtClean="0"/>
              <a:t>attitude, and a bit toward a more rigorous concern for the power of sin and the power of grace for costly discipleship.</a:t>
            </a:r>
            <a:endParaRPr lang="en-US" sz="2800" dirty="0"/>
          </a:p>
        </p:txBody>
      </p:sp>
      <p:sp>
        <p:nvSpPr>
          <p:cNvPr id="3" name="TextBox 2"/>
          <p:cNvSpPr txBox="1"/>
          <p:nvPr/>
        </p:nvSpPr>
        <p:spPr>
          <a:xfrm>
            <a:off x="457200" y="341293"/>
            <a:ext cx="7620000" cy="523220"/>
          </a:xfrm>
          <a:prstGeom prst="rect">
            <a:avLst/>
          </a:prstGeom>
          <a:noFill/>
        </p:spPr>
        <p:txBody>
          <a:bodyPr wrap="square" rtlCol="0">
            <a:spAutoFit/>
          </a:bodyPr>
          <a:lstStyle/>
          <a:p>
            <a:r>
              <a:rPr lang="en-US" sz="2800" b="1" dirty="0" smtClean="0"/>
              <a:t>An observation from another colleague:</a:t>
            </a:r>
            <a:endParaRPr lang="en-US" sz="2800" b="1" dirty="0"/>
          </a:p>
        </p:txBody>
      </p:sp>
    </p:spTree>
    <p:extLst>
      <p:ext uri="{BB962C8B-B14F-4D97-AF65-F5344CB8AC3E}">
        <p14:creationId xmlns:p14="http://schemas.microsoft.com/office/powerpoint/2010/main" val="1602435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280639"/>
            <a:ext cx="2895600" cy="2019300"/>
          </a:xfrm>
          <a:prstGeom prst="rect">
            <a:avLst/>
          </a:prstGeom>
        </p:spPr>
      </p:pic>
      <p:sp>
        <p:nvSpPr>
          <p:cNvPr id="3" name="TextBox 2"/>
          <p:cNvSpPr txBox="1"/>
          <p:nvPr/>
        </p:nvSpPr>
        <p:spPr>
          <a:xfrm>
            <a:off x="533400" y="2324100"/>
            <a:ext cx="4876800" cy="3816429"/>
          </a:xfrm>
          <a:prstGeom prst="rect">
            <a:avLst/>
          </a:prstGeom>
          <a:noFill/>
        </p:spPr>
        <p:txBody>
          <a:bodyPr wrap="square" rtlCol="0">
            <a:spAutoFit/>
          </a:bodyPr>
          <a:lstStyle/>
          <a:p>
            <a:r>
              <a:rPr lang="en-US" sz="2200" dirty="0" smtClean="0"/>
              <a:t>Using student groups as a path into the LGBT issues, discuss the implications of our students potentially proposing an LGBT group or club on campus (or off campus).</a:t>
            </a:r>
            <a:br>
              <a:rPr lang="en-US" sz="2200" dirty="0" smtClean="0"/>
            </a:br>
            <a:endParaRPr lang="en-US" sz="2200" dirty="0" smtClean="0"/>
          </a:p>
          <a:p>
            <a:r>
              <a:rPr lang="en-US" sz="2200" dirty="0" smtClean="0"/>
              <a:t>Alternatively, consider the implications of Student Senate potentially passing a resolution of non-support for any LGBT groups before or when one is proposed.  </a:t>
            </a:r>
          </a:p>
        </p:txBody>
      </p:sp>
      <p:sp>
        <p:nvSpPr>
          <p:cNvPr id="4" name="TextBox 3"/>
          <p:cNvSpPr txBox="1"/>
          <p:nvPr/>
        </p:nvSpPr>
        <p:spPr>
          <a:xfrm>
            <a:off x="5638800" y="477440"/>
            <a:ext cx="3200400" cy="3693319"/>
          </a:xfrm>
          <a:prstGeom prst="rect">
            <a:avLst/>
          </a:prstGeom>
          <a:noFill/>
        </p:spPr>
        <p:txBody>
          <a:bodyPr wrap="square" rtlCol="0">
            <a:spAutoFit/>
          </a:bodyPr>
          <a:lstStyle/>
          <a:p>
            <a:r>
              <a:rPr lang="en-US" b="1" dirty="0" smtClean="0"/>
              <a:t>A Thought Experiment (not a proposal):</a:t>
            </a:r>
            <a:endParaRPr lang="en-US" dirty="0"/>
          </a:p>
          <a:p>
            <a:r>
              <a:rPr lang="en-US" dirty="0" smtClean="0"/>
              <a:t>In order to pre-empt any outside agency imposing its version of community on us, Concordia actively seeks out and organizes a group of Christian celibate students, heterosexual </a:t>
            </a:r>
            <a:r>
              <a:rPr lang="en-US" i="1" dirty="0" smtClean="0"/>
              <a:t>and</a:t>
            </a:r>
            <a:r>
              <a:rPr lang="en-US" dirty="0" smtClean="0"/>
              <a:t> LGBT together, and academically engages them in the social, scientific, and theological issues currently in dispute.</a:t>
            </a:r>
            <a:endParaRPr lang="en-US" dirty="0"/>
          </a:p>
        </p:txBody>
      </p:sp>
    </p:spTree>
    <p:extLst>
      <p:ext uri="{BB962C8B-B14F-4D97-AF65-F5344CB8AC3E}">
        <p14:creationId xmlns:p14="http://schemas.microsoft.com/office/powerpoint/2010/main" val="29322070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4546437" cy="461665"/>
          </a:xfrm>
          <a:prstGeom prst="rect">
            <a:avLst/>
          </a:prstGeom>
          <a:noFill/>
        </p:spPr>
        <p:txBody>
          <a:bodyPr wrap="none" rtlCol="0">
            <a:spAutoFit/>
          </a:bodyPr>
          <a:lstStyle/>
          <a:p>
            <a:r>
              <a:rPr lang="en-US" sz="2400" b="1" dirty="0" smtClean="0"/>
              <a:t>It is genuinely complicated:</a:t>
            </a:r>
            <a:endParaRPr lang="en-US" sz="2400" b="1" dirty="0"/>
          </a:p>
        </p:txBody>
      </p:sp>
      <p:sp>
        <p:nvSpPr>
          <p:cNvPr id="5" name="TextBox 4"/>
          <p:cNvSpPr txBox="1"/>
          <p:nvPr/>
        </p:nvSpPr>
        <p:spPr>
          <a:xfrm>
            <a:off x="167640" y="533400"/>
            <a:ext cx="8595360" cy="5940088"/>
          </a:xfrm>
          <a:prstGeom prst="rect">
            <a:avLst/>
          </a:prstGeom>
          <a:noFill/>
        </p:spPr>
        <p:txBody>
          <a:bodyPr wrap="square" rtlCol="0">
            <a:spAutoFit/>
          </a:bodyPr>
          <a:lstStyle/>
          <a:p>
            <a:pPr marL="457200" lvl="0" indent="-457200">
              <a:buFont typeface="+mj-lt"/>
              <a:buAutoNum type="arabicPeriod"/>
            </a:pPr>
            <a:r>
              <a:rPr lang="en-US" sz="2000" dirty="0"/>
              <a:t>Campus student groups (e.g., Catholic Students </a:t>
            </a:r>
            <a:r>
              <a:rPr lang="en-US" sz="2000" dirty="0" smtClean="0"/>
              <a:t>Group)</a:t>
            </a:r>
            <a:endParaRPr lang="en-US" sz="2000" dirty="0"/>
          </a:p>
          <a:p>
            <a:pPr marL="457200" lvl="0" indent="-457200">
              <a:buFont typeface="+mj-lt"/>
              <a:buAutoNum type="arabicPeriod"/>
            </a:pPr>
            <a:r>
              <a:rPr lang="en-US" sz="2000" dirty="0"/>
              <a:t>Eligibility for church work programs and placement (e.g., when a gay pre-</a:t>
            </a:r>
            <a:r>
              <a:rPr lang="en-US" sz="2000" dirty="0" err="1"/>
              <a:t>sem</a:t>
            </a:r>
            <a:r>
              <a:rPr lang="en-US" sz="2000" dirty="0"/>
              <a:t> student applies) </a:t>
            </a:r>
          </a:p>
          <a:p>
            <a:pPr marL="457200" lvl="0" indent="-457200">
              <a:buFont typeface="+mj-lt"/>
              <a:buAutoNum type="arabicPeriod"/>
            </a:pPr>
            <a:r>
              <a:rPr lang="en-US" sz="2000" dirty="0"/>
              <a:t>Compliance issues and outside regulators as advocates for their preferred culture</a:t>
            </a:r>
          </a:p>
          <a:p>
            <a:pPr marL="457200" lvl="0" indent="-457200">
              <a:buFont typeface="+mj-lt"/>
              <a:buAutoNum type="arabicPeriod"/>
            </a:pPr>
            <a:r>
              <a:rPr lang="en-US" sz="2000" dirty="0"/>
              <a:t>Three theological perspectives on marriage (and non-Christian marriage?)</a:t>
            </a:r>
          </a:p>
          <a:p>
            <a:pPr marL="457200" lvl="0" indent="-457200">
              <a:buFont typeface="+mj-lt"/>
              <a:buAutoNum type="arabicPeriod"/>
            </a:pPr>
            <a:r>
              <a:rPr lang="en-US" sz="2000" dirty="0"/>
              <a:t>Sexual sin as a qualitatively different sort of sin? (1 </a:t>
            </a:r>
            <a:r>
              <a:rPr lang="en-US" sz="2000" dirty="0" err="1"/>
              <a:t>Cor</a:t>
            </a:r>
            <a:r>
              <a:rPr lang="en-US" sz="2000" dirty="0"/>
              <a:t> 6)</a:t>
            </a:r>
          </a:p>
          <a:p>
            <a:pPr marL="457200" lvl="0" indent="-457200">
              <a:buFont typeface="+mj-lt"/>
              <a:buAutoNum type="arabicPeriod"/>
            </a:pPr>
            <a:r>
              <a:rPr lang="en-US" sz="2000" dirty="0"/>
              <a:t>Complex nature/nurture sin and our mutual fallen condition: the science </a:t>
            </a:r>
            <a:r>
              <a:rPr lang="en-US" sz="2000" dirty="0" smtClean="0"/>
              <a:t>matters a lot</a:t>
            </a:r>
            <a:endParaRPr lang="en-US" sz="2000" dirty="0"/>
          </a:p>
          <a:p>
            <a:pPr marL="457200" lvl="0" indent="-457200">
              <a:buFont typeface="+mj-lt"/>
              <a:buAutoNum type="arabicPeriod"/>
            </a:pPr>
            <a:r>
              <a:rPr lang="en-US" sz="2000" dirty="0"/>
              <a:t>Three current ethics about sex in culture and the church</a:t>
            </a:r>
          </a:p>
          <a:p>
            <a:pPr marL="457200" lvl="0" indent="-457200">
              <a:buFont typeface="+mj-lt"/>
              <a:buAutoNum type="arabicPeriod"/>
            </a:pPr>
            <a:r>
              <a:rPr lang="en-US" sz="2000" dirty="0"/>
              <a:t>The church’s history of cultural injustices as well as contributions</a:t>
            </a:r>
          </a:p>
          <a:p>
            <a:pPr marL="457200" lvl="0" indent="-457200">
              <a:buFont typeface="+mj-lt"/>
              <a:buAutoNum type="arabicPeriod"/>
            </a:pPr>
            <a:r>
              <a:rPr lang="en-US" sz="2000" dirty="0"/>
              <a:t>Natural law, positive (socially constructed) law, and privatizing religion away from the public square</a:t>
            </a:r>
          </a:p>
          <a:p>
            <a:pPr marL="457200" lvl="0" indent="-457200">
              <a:buFont typeface="+mj-lt"/>
              <a:buAutoNum type="arabicPeriod"/>
            </a:pPr>
            <a:r>
              <a:rPr lang="en-US" sz="2000" dirty="0"/>
              <a:t>Our now-</a:t>
            </a:r>
            <a:r>
              <a:rPr lang="en-US" sz="2000" dirty="0" err="1"/>
              <a:t>emotivist</a:t>
            </a:r>
            <a:r>
              <a:rPr lang="en-US" sz="2000" dirty="0"/>
              <a:t> culture (sincere emotions = truth and meaning)</a:t>
            </a:r>
          </a:p>
          <a:p>
            <a:pPr marL="457200" lvl="0" indent="-457200">
              <a:buFont typeface="+mj-lt"/>
              <a:buAutoNum type="arabicPeriod"/>
            </a:pPr>
            <a:r>
              <a:rPr lang="en-US" sz="2000" dirty="0"/>
              <a:t>Two current directions about LGBT among Biblical Christians</a:t>
            </a:r>
          </a:p>
          <a:p>
            <a:pPr marL="457200" lvl="0" indent="-457200">
              <a:buFont typeface="+mj-lt"/>
              <a:buAutoNum type="arabicPeriod"/>
            </a:pPr>
            <a:r>
              <a:rPr lang="en-US" sz="2000" dirty="0"/>
              <a:t>Devising a helpful, evangelical two-kingdoms rationale and strategy</a:t>
            </a:r>
          </a:p>
          <a:p>
            <a:pPr marL="457200" lvl="0" indent="-457200">
              <a:buFont typeface="+mj-lt"/>
              <a:buAutoNum type="arabicPeriod"/>
            </a:pPr>
            <a:r>
              <a:rPr lang="en-US" sz="2000" dirty="0"/>
              <a:t>Assisting our students’ and the church’s future peculiar witness and city-on-a-hill ministry</a:t>
            </a:r>
          </a:p>
        </p:txBody>
      </p:sp>
    </p:spTree>
    <p:extLst>
      <p:ext uri="{BB962C8B-B14F-4D97-AF65-F5344CB8AC3E}">
        <p14:creationId xmlns:p14="http://schemas.microsoft.com/office/powerpoint/2010/main" val="31255703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6893</TotalTime>
  <Words>3144</Words>
  <Application>Microsoft Office PowerPoint</Application>
  <PresentationFormat>On-screen Show (4:3)</PresentationFormat>
  <Paragraphs>224</Paragraphs>
  <Slides>40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Calibri</vt:lpstr>
      <vt:lpstr>Georgia</vt:lpstr>
      <vt:lpstr>Symbol</vt:lpstr>
      <vt:lpstr>Times New Roman</vt:lpstr>
      <vt:lpstr>Wingdings</vt:lpstr>
      <vt:lpstr>Wingdings 2</vt:lpstr>
      <vt:lpstr>Civic</vt:lpstr>
      <vt:lpstr>Concordia and   LGBT</vt:lpstr>
      <vt:lpstr>Some Orientation: the two developing positions</vt:lpstr>
      <vt:lpstr>PowerPoint Presentation</vt:lpstr>
      <vt:lpstr>Why This Topic for Table Talks?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Why This Topic for Table Talks?</vt:lpstr>
      <vt:lpstr>Why This Topic for Table Talks?</vt:lpstr>
      <vt:lpstr>PowerPoint Presentation</vt:lpstr>
      <vt:lpstr>PowerPoint Presentation</vt:lpstr>
      <vt:lpstr>PowerPoint Presentation</vt:lpstr>
      <vt:lpstr>PowerPoint Presentation</vt:lpstr>
      <vt:lpstr>Back to the two emerging positions</vt:lpstr>
      <vt:lpstr>Closing: Some Manageable Outcomes for Us</vt:lpstr>
      <vt:lpstr>PowerPoint Presentation</vt:lpstr>
      <vt:lpstr>PowerPoint Presentation</vt:lpstr>
      <vt:lpstr>PowerPoint Presentation</vt:lpstr>
      <vt:lpstr>Some are saying…</vt:lpstr>
      <vt:lpstr>Some are saying…</vt:lpstr>
      <vt:lpstr>Some are saying…</vt:lpstr>
      <vt:lpstr>Some are saying…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Two Kingdoms Initiative</dc:title>
  <dc:creator>R. Moulds</dc:creator>
  <cp:lastModifiedBy>Moulds,Russ</cp:lastModifiedBy>
  <cp:revision>366</cp:revision>
  <cp:lastPrinted>2015-03-25T12:52:29Z</cp:lastPrinted>
  <dcterms:created xsi:type="dcterms:W3CDTF">2013-11-02T21:28:33Z</dcterms:created>
  <dcterms:modified xsi:type="dcterms:W3CDTF">2015-12-26T13:48:31Z</dcterms:modified>
</cp:coreProperties>
</file>