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59" r:id="rId3"/>
    <p:sldId id="258" r:id="rId4"/>
    <p:sldId id="263" r:id="rId5"/>
    <p:sldId id="264" r:id="rId6"/>
    <p:sldId id="260" r:id="rId7"/>
    <p:sldId id="279" r:id="rId8"/>
    <p:sldId id="266" r:id="rId9"/>
    <p:sldId id="283" r:id="rId10"/>
    <p:sldId id="285" r:id="rId11"/>
    <p:sldId id="286" r:id="rId12"/>
    <p:sldId id="287" r:id="rId13"/>
    <p:sldId id="269" r:id="rId14"/>
    <p:sldId id="272" r:id="rId15"/>
    <p:sldId id="270" r:id="rId16"/>
    <p:sldId id="273" r:id="rId17"/>
    <p:sldId id="271" r:id="rId18"/>
    <p:sldId id="274" r:id="rId19"/>
    <p:sldId id="282" r:id="rId20"/>
    <p:sldId id="265" r:id="rId21"/>
    <p:sldId id="276" r:id="rId22"/>
    <p:sldId id="277" r:id="rId23"/>
    <p:sldId id="278" r:id="rId24"/>
    <p:sldId id="275" r:id="rId25"/>
    <p:sldId id="268" r:id="rId26"/>
    <p:sldId id="281" r:id="rId27"/>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433" autoAdjust="0"/>
    <p:restoredTop sz="94660"/>
  </p:normalViewPr>
  <p:slideViewPr>
    <p:cSldViewPr>
      <p:cViewPr varScale="1">
        <p:scale>
          <a:sx n="80" d="100"/>
          <a:sy n="80" d="100"/>
        </p:scale>
        <p:origin x="2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23A1140C-C7FF-4266-9457-AAFD53B65229}" type="datetimeFigureOut">
              <a:rPr lang="en-US" smtClean="0"/>
              <a:t>12/26/2015</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52D5FB9D-8B03-41DD-9B21-CD1965F59484}" type="slidenum">
              <a:rPr lang="en-US" smtClean="0"/>
              <a:t>‹#›</a:t>
            </a:fld>
            <a:endParaRPr lang="en-US"/>
          </a:p>
        </p:txBody>
      </p:sp>
    </p:spTree>
    <p:extLst>
      <p:ext uri="{BB962C8B-B14F-4D97-AF65-F5344CB8AC3E}">
        <p14:creationId xmlns:p14="http://schemas.microsoft.com/office/powerpoint/2010/main" val="919476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91532E16-CED2-45FF-8C8E-D9ED6BABD8D1}" type="datetimeFigureOut">
              <a:rPr lang="en-US" smtClean="0"/>
              <a:t>12/26/2015</a:t>
            </a:fld>
            <a:endParaRPr lang="en-US" dirty="0"/>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12F72A41-9DEC-4070-A998-741232B872E0}" type="slidenum">
              <a:rPr lang="en-US" smtClean="0"/>
              <a:t>‹#›</a:t>
            </a:fld>
            <a:endParaRPr lang="en-US" dirty="0"/>
          </a:p>
        </p:txBody>
      </p:sp>
    </p:spTree>
    <p:extLst>
      <p:ext uri="{BB962C8B-B14F-4D97-AF65-F5344CB8AC3E}">
        <p14:creationId xmlns:p14="http://schemas.microsoft.com/office/powerpoint/2010/main" val="2600090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F72A41-9DEC-4070-A998-741232B872E0}" type="slidenum">
              <a:rPr lang="en-US" smtClean="0"/>
              <a:t>1</a:t>
            </a:fld>
            <a:endParaRPr lang="en-US"/>
          </a:p>
        </p:txBody>
      </p:sp>
    </p:spTree>
    <p:extLst>
      <p:ext uri="{BB962C8B-B14F-4D97-AF65-F5344CB8AC3E}">
        <p14:creationId xmlns:p14="http://schemas.microsoft.com/office/powerpoint/2010/main" val="2215437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116A6B-3E60-4F91-A810-02EC5E5CE5D7}" type="datetimeFigureOut">
              <a:rPr lang="en-US" smtClean="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56E90-AA5D-4380-A3D2-02C76A039C28}" type="slidenum">
              <a:rPr lang="en-US" smtClean="0"/>
              <a:pPr/>
              <a:t>‹#›</a:t>
            </a:fld>
            <a:endParaRPr lang="en-US" dirty="0"/>
          </a:p>
        </p:txBody>
      </p:sp>
    </p:spTree>
    <p:extLst>
      <p:ext uri="{BB962C8B-B14F-4D97-AF65-F5344CB8AC3E}">
        <p14:creationId xmlns:p14="http://schemas.microsoft.com/office/powerpoint/2010/main" val="67564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116A6B-3E60-4F91-A810-02EC5E5CE5D7}" type="datetimeFigureOut">
              <a:rPr lang="en-US" smtClean="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56E90-AA5D-4380-A3D2-02C76A039C28}" type="slidenum">
              <a:rPr lang="en-US" smtClean="0"/>
              <a:pPr/>
              <a:t>‹#›</a:t>
            </a:fld>
            <a:endParaRPr lang="en-US" dirty="0"/>
          </a:p>
        </p:txBody>
      </p:sp>
    </p:spTree>
    <p:extLst>
      <p:ext uri="{BB962C8B-B14F-4D97-AF65-F5344CB8AC3E}">
        <p14:creationId xmlns:p14="http://schemas.microsoft.com/office/powerpoint/2010/main" val="1550803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16A6B-3E60-4F91-A810-02EC5E5CE5D7}" type="datetimeFigureOut">
              <a:rPr lang="en-US" smtClean="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56E90-AA5D-4380-A3D2-02C76A039C28}" type="slidenum">
              <a:rPr lang="en-US" smtClean="0"/>
              <a:pPr/>
              <a:t>‹#›</a:t>
            </a:fld>
            <a:endParaRPr lang="en-US" dirty="0"/>
          </a:p>
        </p:txBody>
      </p:sp>
    </p:spTree>
    <p:extLst>
      <p:ext uri="{BB962C8B-B14F-4D97-AF65-F5344CB8AC3E}">
        <p14:creationId xmlns:p14="http://schemas.microsoft.com/office/powerpoint/2010/main" val="2014090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116A6B-3E60-4F91-A810-02EC5E5CE5D7}" type="datetimeFigureOut">
              <a:rPr lang="en-US" smtClean="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56E90-AA5D-4380-A3D2-02C76A039C28}" type="slidenum">
              <a:rPr lang="en-US" smtClean="0"/>
              <a:pPr/>
              <a:t>‹#›</a:t>
            </a:fld>
            <a:endParaRPr lang="en-US" dirty="0"/>
          </a:p>
        </p:txBody>
      </p:sp>
    </p:spTree>
    <p:extLst>
      <p:ext uri="{BB962C8B-B14F-4D97-AF65-F5344CB8AC3E}">
        <p14:creationId xmlns:p14="http://schemas.microsoft.com/office/powerpoint/2010/main" val="81813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116A6B-3E60-4F91-A810-02EC5E5CE5D7}" type="datetimeFigureOut">
              <a:rPr lang="en-US" smtClean="0"/>
              <a:pPr/>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56E90-AA5D-4380-A3D2-02C76A039C28}" type="slidenum">
              <a:rPr lang="en-US" smtClean="0"/>
              <a:pPr/>
              <a:t>‹#›</a:t>
            </a:fld>
            <a:endParaRPr lang="en-US" dirty="0"/>
          </a:p>
        </p:txBody>
      </p:sp>
    </p:spTree>
    <p:extLst>
      <p:ext uri="{BB962C8B-B14F-4D97-AF65-F5344CB8AC3E}">
        <p14:creationId xmlns:p14="http://schemas.microsoft.com/office/powerpoint/2010/main" val="1941921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116A6B-3E60-4F91-A810-02EC5E5CE5D7}" type="datetimeFigureOut">
              <a:rPr lang="en-US" smtClean="0"/>
              <a:pPr/>
              <a:t>12/26/2015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156E90-AA5D-4380-A3D2-02C76A039C28}" type="slidenum">
              <a:rPr lang="en-US" smtClean="0"/>
              <a:pPr/>
              <a:t>‹#›</a:t>
            </a:fld>
            <a:endParaRPr lang="en-US" dirty="0"/>
          </a:p>
        </p:txBody>
      </p:sp>
    </p:spTree>
    <p:extLst>
      <p:ext uri="{BB962C8B-B14F-4D97-AF65-F5344CB8AC3E}">
        <p14:creationId xmlns:p14="http://schemas.microsoft.com/office/powerpoint/2010/main" val="36778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116A6B-3E60-4F91-A810-02EC5E5CE5D7}" type="datetimeFigureOut">
              <a:rPr lang="en-US" smtClean="0"/>
              <a:pPr/>
              <a:t>12/26/2015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156E90-AA5D-4380-A3D2-02C76A039C28}"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157315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116A6B-3E60-4F91-A810-02EC5E5CE5D7}" type="datetimeFigureOut">
              <a:rPr lang="en-US" smtClean="0"/>
              <a:pPr/>
              <a:t>12/26/2015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156E90-AA5D-4380-A3D2-02C76A039C28}"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4543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16A6B-3E60-4F91-A810-02EC5E5CE5D7}" type="datetimeFigureOut">
              <a:rPr lang="en-US" smtClean="0"/>
              <a:pPr/>
              <a:t>12/26/2015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156E90-AA5D-4380-A3D2-02C76A039C28}" type="slidenum">
              <a:rPr lang="en-US" smtClean="0"/>
              <a:pPr/>
              <a:t>‹#›</a:t>
            </a:fld>
            <a:endParaRPr lang="en-US" dirty="0"/>
          </a:p>
        </p:txBody>
      </p:sp>
    </p:spTree>
    <p:extLst>
      <p:ext uri="{BB962C8B-B14F-4D97-AF65-F5344CB8AC3E}">
        <p14:creationId xmlns:p14="http://schemas.microsoft.com/office/powerpoint/2010/main" val="201849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B5116A6B-3E60-4F91-A810-02EC5E5CE5D7}" type="datetimeFigureOut">
              <a:rPr lang="en-US" smtClean="0"/>
              <a:pPr/>
              <a:t>12/26/2015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156E90-AA5D-4380-A3D2-02C76A039C28}" type="slidenum">
              <a:rPr lang="en-US" smtClean="0"/>
              <a:pPr/>
              <a:t>‹#›</a:t>
            </a:fld>
            <a:endParaRPr lang="en-US" dirty="0"/>
          </a:p>
        </p:txBody>
      </p:sp>
    </p:spTree>
    <p:extLst>
      <p:ext uri="{BB962C8B-B14F-4D97-AF65-F5344CB8AC3E}">
        <p14:creationId xmlns:p14="http://schemas.microsoft.com/office/powerpoint/2010/main" val="32306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B5116A6B-3E60-4F91-A810-02EC5E5CE5D7}" type="datetimeFigureOut">
              <a:rPr lang="en-US" smtClean="0"/>
              <a:pPr/>
              <a:t>12/26/2015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156E90-AA5D-4380-A3D2-02C76A039C28}" type="slidenum">
              <a:rPr lang="en-US" smtClean="0"/>
              <a:pPr/>
              <a:t>‹#›</a:t>
            </a:fld>
            <a:endParaRPr lang="en-US" dirty="0"/>
          </a:p>
        </p:txBody>
      </p:sp>
    </p:spTree>
    <p:extLst>
      <p:ext uri="{BB962C8B-B14F-4D97-AF65-F5344CB8AC3E}">
        <p14:creationId xmlns:p14="http://schemas.microsoft.com/office/powerpoint/2010/main" val="272802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B5116A6B-3E60-4F91-A810-02EC5E5CE5D7}" type="datetimeFigureOut">
              <a:rPr lang="en-US" smtClean="0"/>
              <a:pPr/>
              <a:t>12/26/2015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06156E90-AA5D-4380-A3D2-02C76A039C28}" type="slidenum">
              <a:rPr lang="en-US" smtClean="0"/>
              <a:pPr/>
              <a:t>‹#›</a:t>
            </a:fld>
            <a:endParaRPr lang="en-US" dirty="0"/>
          </a:p>
        </p:txBody>
      </p:sp>
    </p:spTree>
    <p:extLst>
      <p:ext uri="{BB962C8B-B14F-4D97-AF65-F5344CB8AC3E}">
        <p14:creationId xmlns:p14="http://schemas.microsoft.com/office/powerpoint/2010/main" val="11128868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86915"/>
            <a:ext cx="6858000" cy="1943100"/>
          </a:xfrm>
        </p:spPr>
        <p:txBody>
          <a:bodyPr>
            <a:normAutofit/>
          </a:bodyPr>
          <a:lstStyle/>
          <a:p>
            <a:pPr algn="l"/>
            <a:r>
              <a:rPr lang="en-US" b="1" dirty="0" smtClean="0">
                <a:latin typeface="Times New Roman" pitchFamily="18" charset="0"/>
                <a:cs typeface="Times New Roman" pitchFamily="18" charset="0"/>
              </a:rPr>
              <a:t>Free Will, the Bondage of the Will, and Christian Liberty</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869945" y="2823411"/>
            <a:ext cx="2798956" cy="2133600"/>
          </a:xfrm>
        </p:spPr>
        <p:txBody>
          <a:bodyPr>
            <a:noAutofit/>
          </a:bodyPr>
          <a:lstStyle/>
          <a:p>
            <a:pPr algn="l"/>
            <a:r>
              <a:rPr lang="en-US" sz="3600" dirty="0" smtClean="0">
                <a:solidFill>
                  <a:schemeClr val="tx1"/>
                </a:solidFill>
              </a:rPr>
              <a:t>Getting some traction on this slippery subject</a:t>
            </a:r>
            <a:endParaRPr lang="en-US" sz="3600" dirty="0">
              <a:solidFill>
                <a:schemeClr val="tx1"/>
              </a:solidFill>
            </a:endParaRPr>
          </a:p>
        </p:txBody>
      </p:sp>
      <p:pic>
        <p:nvPicPr>
          <p:cNvPr id="6" name="Picture 5" descr="crossglobe600px.jpg"/>
          <p:cNvPicPr>
            <a:picLocks noChangeAspect="1"/>
          </p:cNvPicPr>
          <p:nvPr/>
        </p:nvPicPr>
        <p:blipFill>
          <a:blip r:embed="rId3" cstate="print"/>
          <a:stretch>
            <a:fillRect/>
          </a:stretch>
        </p:blipFill>
        <p:spPr>
          <a:xfrm>
            <a:off x="7315200" y="304800"/>
            <a:ext cx="1371600" cy="13716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0" y="2819400"/>
            <a:ext cx="5137297" cy="3215046"/>
          </a:xfrm>
          <a:prstGeom prst="rect">
            <a:avLst/>
          </a:prstGeom>
        </p:spPr>
      </p:pic>
      <p:sp>
        <p:nvSpPr>
          <p:cNvPr id="11" name="TextBox 10"/>
          <p:cNvSpPr txBox="1"/>
          <p:nvPr/>
        </p:nvSpPr>
        <p:spPr>
          <a:xfrm>
            <a:off x="3668901" y="6034446"/>
            <a:ext cx="5017899" cy="646331"/>
          </a:xfrm>
          <a:prstGeom prst="rect">
            <a:avLst/>
          </a:prstGeom>
          <a:noFill/>
        </p:spPr>
        <p:txBody>
          <a:bodyPr wrap="square" rtlCol="0">
            <a:spAutoFit/>
          </a:bodyPr>
          <a:lstStyle/>
          <a:p>
            <a:pPr algn="ctr"/>
            <a:r>
              <a:rPr lang="en-US" dirty="0" smtClean="0"/>
              <a:t>“Son of Man, Be Free,”  sculpture by Paul </a:t>
            </a:r>
            <a:r>
              <a:rPr lang="en-US" dirty="0" err="1" smtClean="0"/>
              <a:t>Granlund</a:t>
            </a:r>
            <a:r>
              <a:rPr lang="en-US" dirty="0" smtClean="0"/>
              <a:t> on Concordia University, Nebraska campus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066800"/>
            <a:ext cx="8077200" cy="2677656"/>
          </a:xfrm>
          <a:prstGeom prst="rect">
            <a:avLst/>
          </a:prstGeom>
          <a:noFill/>
        </p:spPr>
        <p:txBody>
          <a:bodyPr wrap="square" rtlCol="0">
            <a:spAutoFit/>
          </a:bodyPr>
          <a:lstStyle/>
          <a:p>
            <a:pPr marL="457200" indent="-457200">
              <a:spcAft>
                <a:spcPts val="800"/>
              </a:spcAft>
              <a:buFont typeface="+mj-lt"/>
              <a:buAutoNum type="arabicPeriod" startAt="2"/>
            </a:pPr>
            <a:r>
              <a:rPr lang="en-US" sz="2800" dirty="0" smtClean="0"/>
              <a:t>I </a:t>
            </a:r>
            <a:r>
              <a:rPr lang="en-US" sz="2800" dirty="0"/>
              <a:t>remember coming to </a:t>
            </a:r>
            <a:r>
              <a:rPr lang="en-US" sz="2800" dirty="0" smtClean="0"/>
              <a:t>[some earlier campus visit]</a:t>
            </a:r>
            <a:r>
              <a:rPr lang="en-US" sz="2800" dirty="0" smtClean="0"/>
              <a:t> </a:t>
            </a:r>
            <a:r>
              <a:rPr lang="en-US" sz="2800" dirty="0"/>
              <a:t>here as a kid, and I just have always intended to come to Concordia.  It was never really a decision.  I </a:t>
            </a:r>
            <a:r>
              <a:rPr lang="en-US" sz="2800" dirty="0" smtClean="0"/>
              <a:t>guess I was just supposed to.  I </a:t>
            </a:r>
            <a:r>
              <a:rPr lang="en-US" sz="2800" dirty="0"/>
              <a:t>have free will, but I don’t think that really applies to this.  It’s more like its God’s plan</a:t>
            </a:r>
            <a:r>
              <a:rPr lang="en-US" sz="2800" dirty="0" smtClean="0"/>
              <a:t>.  You know what I mean?</a:t>
            </a:r>
          </a:p>
        </p:txBody>
      </p:sp>
      <p:sp>
        <p:nvSpPr>
          <p:cNvPr id="6" name="Title 5"/>
          <p:cNvSpPr>
            <a:spLocks noGrp="1"/>
          </p:cNvSpPr>
          <p:nvPr>
            <p:ph type="title" idx="4294967295"/>
          </p:nvPr>
        </p:nvSpPr>
        <p:spPr>
          <a:xfrm>
            <a:off x="609600" y="264695"/>
            <a:ext cx="4876800" cy="838200"/>
          </a:xfrm>
        </p:spPr>
        <p:txBody>
          <a:bodyPr>
            <a:normAutofit/>
          </a:bodyPr>
          <a:lstStyle/>
          <a:p>
            <a:pPr algn="l"/>
            <a:r>
              <a:rPr lang="en-US" b="1" dirty="0" smtClean="0">
                <a:solidFill>
                  <a:schemeClr val="accent1">
                    <a:lumMod val="75000"/>
                  </a:schemeClr>
                </a:solidFill>
              </a:rPr>
              <a:t>Three </a:t>
            </a:r>
            <a:r>
              <a:rPr lang="en-US" b="1" dirty="0">
                <a:solidFill>
                  <a:schemeClr val="accent1">
                    <a:lumMod val="75000"/>
                  </a:schemeClr>
                </a:solidFill>
              </a:rPr>
              <a:t>Views on Free </a:t>
            </a:r>
            <a:r>
              <a:rPr lang="en-US" b="1" dirty="0" smtClean="0">
                <a:solidFill>
                  <a:schemeClr val="accent1">
                    <a:lumMod val="75000"/>
                  </a:schemeClr>
                </a:solidFill>
              </a:rPr>
              <a:t>Will</a:t>
            </a:r>
            <a:endParaRPr lang="en-US" b="1" dirty="0">
              <a:solidFill>
                <a:schemeClr val="accent1">
                  <a:lumMod val="75000"/>
                </a:schemeClr>
              </a:solidFill>
            </a:endParaRPr>
          </a:p>
        </p:txBody>
      </p:sp>
    </p:spTree>
    <p:extLst>
      <p:ext uri="{BB962C8B-B14F-4D97-AF65-F5344CB8AC3E}">
        <p14:creationId xmlns:p14="http://schemas.microsoft.com/office/powerpoint/2010/main" val="178507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990600"/>
            <a:ext cx="7848600" cy="3539430"/>
          </a:xfrm>
          <a:prstGeom prst="rect">
            <a:avLst/>
          </a:prstGeom>
          <a:noFill/>
        </p:spPr>
        <p:txBody>
          <a:bodyPr wrap="square" rtlCol="0">
            <a:spAutoFit/>
          </a:bodyPr>
          <a:lstStyle/>
          <a:p>
            <a:pPr marL="457200" indent="-457200">
              <a:spcAft>
                <a:spcPts val="800"/>
              </a:spcAft>
              <a:buFont typeface="+mj-lt"/>
              <a:buAutoNum type="arabicPeriod" startAt="3"/>
            </a:pPr>
            <a:r>
              <a:rPr lang="en-US" sz="2800" dirty="0" smtClean="0"/>
              <a:t>I </a:t>
            </a:r>
            <a:r>
              <a:rPr lang="en-US" sz="2800" dirty="0"/>
              <a:t>thought about Concordia </a:t>
            </a:r>
            <a:r>
              <a:rPr lang="en-US" sz="2800" dirty="0" smtClean="0"/>
              <a:t>______, </a:t>
            </a:r>
            <a:r>
              <a:rPr lang="en-US" sz="2800" dirty="0"/>
              <a:t>and our state university, and the financial aid.  But there were other things involved, too, like being able to play </a:t>
            </a:r>
            <a:r>
              <a:rPr lang="en-US" sz="2800" dirty="0" smtClean="0"/>
              <a:t>volleyball, </a:t>
            </a:r>
            <a:r>
              <a:rPr lang="en-US" sz="2800" dirty="0"/>
              <a:t>and two </a:t>
            </a:r>
            <a:r>
              <a:rPr lang="en-US" sz="2800" dirty="0" smtClean="0"/>
              <a:t>friends I already knew here, </a:t>
            </a:r>
            <a:r>
              <a:rPr lang="en-US" sz="2800" dirty="0"/>
              <a:t>and being closer to home</a:t>
            </a:r>
            <a:r>
              <a:rPr lang="en-US" sz="2800" dirty="0" smtClean="0"/>
              <a:t>.  Mom was relieved.  </a:t>
            </a:r>
            <a:r>
              <a:rPr lang="en-US" sz="2800" dirty="0"/>
              <a:t>Oh, and I liked when we visited campus.  And then I just decided.  So it was </a:t>
            </a:r>
            <a:r>
              <a:rPr lang="en-US" sz="2800" dirty="0" err="1"/>
              <a:t>sorta</a:t>
            </a:r>
            <a:r>
              <a:rPr lang="en-US" sz="2800" dirty="0"/>
              <a:t> free will, I think</a:t>
            </a:r>
            <a:r>
              <a:rPr lang="en-US" sz="2800" dirty="0" smtClean="0"/>
              <a:t>.  </a:t>
            </a:r>
            <a:r>
              <a:rPr lang="en-US" sz="2800" dirty="0" err="1" smtClean="0"/>
              <a:t>Don’tcha</a:t>
            </a:r>
            <a:r>
              <a:rPr lang="en-US" sz="2800" dirty="0" smtClean="0"/>
              <a:t> </a:t>
            </a:r>
            <a:r>
              <a:rPr lang="en-US" sz="2800" dirty="0" smtClean="0"/>
              <a:t>think?</a:t>
            </a:r>
            <a:endParaRPr lang="en-US" sz="2800" dirty="0"/>
          </a:p>
        </p:txBody>
      </p:sp>
      <p:sp>
        <p:nvSpPr>
          <p:cNvPr id="6" name="Title 5"/>
          <p:cNvSpPr>
            <a:spLocks noGrp="1"/>
          </p:cNvSpPr>
          <p:nvPr>
            <p:ph type="title" idx="4294967295"/>
          </p:nvPr>
        </p:nvSpPr>
        <p:spPr>
          <a:xfrm>
            <a:off x="685800" y="381000"/>
            <a:ext cx="5867400" cy="609600"/>
          </a:xfrm>
        </p:spPr>
        <p:txBody>
          <a:bodyPr>
            <a:normAutofit/>
          </a:bodyPr>
          <a:lstStyle/>
          <a:p>
            <a:pPr algn="l"/>
            <a:r>
              <a:rPr lang="en-US" b="1" dirty="0" smtClean="0">
                <a:solidFill>
                  <a:schemeClr val="accent1">
                    <a:lumMod val="75000"/>
                  </a:schemeClr>
                </a:solidFill>
              </a:rPr>
              <a:t>Three </a:t>
            </a:r>
            <a:r>
              <a:rPr lang="en-US" b="1" dirty="0">
                <a:solidFill>
                  <a:schemeClr val="accent1">
                    <a:lumMod val="75000"/>
                  </a:schemeClr>
                </a:solidFill>
              </a:rPr>
              <a:t>Views on Free </a:t>
            </a:r>
            <a:r>
              <a:rPr lang="en-US" b="1" dirty="0" smtClean="0">
                <a:solidFill>
                  <a:schemeClr val="accent1">
                    <a:lumMod val="75000"/>
                  </a:schemeClr>
                </a:solidFill>
              </a:rPr>
              <a:t>Will</a:t>
            </a:r>
            <a:endParaRPr lang="en-US" b="1" dirty="0">
              <a:solidFill>
                <a:schemeClr val="accent1">
                  <a:lumMod val="75000"/>
                </a:schemeClr>
              </a:solidFill>
            </a:endParaRPr>
          </a:p>
        </p:txBody>
      </p:sp>
    </p:spTree>
    <p:extLst>
      <p:ext uri="{BB962C8B-B14F-4D97-AF65-F5344CB8AC3E}">
        <p14:creationId xmlns:p14="http://schemas.microsoft.com/office/powerpoint/2010/main" val="1210421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219200"/>
            <a:ext cx="8382000" cy="5037276"/>
          </a:xfrm>
          <a:prstGeom prst="rect">
            <a:avLst/>
          </a:prstGeom>
          <a:noFill/>
        </p:spPr>
        <p:txBody>
          <a:bodyPr wrap="square" rtlCol="0">
            <a:spAutoFit/>
          </a:bodyPr>
          <a:lstStyle/>
          <a:p>
            <a:pPr marL="457200" indent="-457200">
              <a:spcAft>
                <a:spcPts val="800"/>
              </a:spcAft>
              <a:buFont typeface="+mj-lt"/>
              <a:buAutoNum type="arabicPeriod"/>
            </a:pPr>
            <a:r>
              <a:rPr lang="en-US" sz="2200" dirty="0" smtClean="0"/>
              <a:t>I came to Concordia of my own free will. We all have free will, right?  So it wasn’t my parents’ decision and nobody made me come.  And I can just leave any time I want to.  Free will, right?</a:t>
            </a:r>
          </a:p>
          <a:p>
            <a:pPr marL="457200" indent="-457200">
              <a:spcAft>
                <a:spcPts val="800"/>
              </a:spcAft>
              <a:buFont typeface="+mj-lt"/>
              <a:buAutoNum type="arabicPeriod"/>
            </a:pPr>
            <a:r>
              <a:rPr lang="en-US" sz="2200" dirty="0" smtClean="0"/>
              <a:t>I </a:t>
            </a:r>
            <a:r>
              <a:rPr lang="en-US" sz="2200" dirty="0"/>
              <a:t>remember coming </a:t>
            </a:r>
            <a:r>
              <a:rPr lang="en-US" sz="2200" dirty="0" smtClean="0"/>
              <a:t>to [that campus visit or…], </a:t>
            </a:r>
            <a:r>
              <a:rPr lang="en-US" sz="2200" dirty="0"/>
              <a:t>and I just have always intended to come to Concordia.  It was never really a decision.  I </a:t>
            </a:r>
            <a:r>
              <a:rPr lang="en-US" sz="2200" dirty="0" smtClean="0"/>
              <a:t>guess I was just supposed to.  I </a:t>
            </a:r>
            <a:r>
              <a:rPr lang="en-US" sz="2200" dirty="0"/>
              <a:t>have free will, but I don’t think that really applies to this.  It’s more like its God’s plan</a:t>
            </a:r>
            <a:r>
              <a:rPr lang="en-US" sz="2200" dirty="0" smtClean="0"/>
              <a:t>.  You know what I mean?</a:t>
            </a:r>
          </a:p>
          <a:p>
            <a:pPr marL="457200" indent="-457200">
              <a:spcAft>
                <a:spcPts val="800"/>
              </a:spcAft>
              <a:buFont typeface="+mj-lt"/>
              <a:buAutoNum type="arabicPeriod"/>
            </a:pPr>
            <a:r>
              <a:rPr lang="en-US" sz="2200" dirty="0" smtClean="0"/>
              <a:t>I </a:t>
            </a:r>
            <a:r>
              <a:rPr lang="en-US" sz="2200" dirty="0"/>
              <a:t>thought about Concordia </a:t>
            </a:r>
            <a:r>
              <a:rPr lang="en-US" sz="2200" dirty="0" smtClean="0"/>
              <a:t>_______, </a:t>
            </a:r>
            <a:r>
              <a:rPr lang="en-US" sz="2200" dirty="0"/>
              <a:t>and our state university, and the financial aid.  But there were other things involved, too, like being able to play </a:t>
            </a:r>
            <a:r>
              <a:rPr lang="en-US" sz="2200" dirty="0" smtClean="0"/>
              <a:t>volleyball, </a:t>
            </a:r>
            <a:r>
              <a:rPr lang="en-US" sz="2200" dirty="0"/>
              <a:t>and two </a:t>
            </a:r>
            <a:r>
              <a:rPr lang="en-US" sz="2200" dirty="0" smtClean="0"/>
              <a:t>friends I already knew here, </a:t>
            </a:r>
            <a:r>
              <a:rPr lang="en-US" sz="2200" dirty="0"/>
              <a:t>and being closer to home</a:t>
            </a:r>
            <a:r>
              <a:rPr lang="en-US" sz="2200" dirty="0" smtClean="0"/>
              <a:t>.  Mom was relieved.  </a:t>
            </a:r>
            <a:r>
              <a:rPr lang="en-US" sz="2200" dirty="0"/>
              <a:t>Oh, and I liked when we visited campus.  And then I just decided.  So it was </a:t>
            </a:r>
            <a:r>
              <a:rPr lang="en-US" sz="2200" dirty="0" err="1"/>
              <a:t>sorta</a:t>
            </a:r>
            <a:r>
              <a:rPr lang="en-US" sz="2200" dirty="0"/>
              <a:t> free will, I think</a:t>
            </a:r>
            <a:r>
              <a:rPr lang="en-US" sz="2200" dirty="0" smtClean="0"/>
              <a:t>.  </a:t>
            </a:r>
            <a:r>
              <a:rPr lang="en-US" sz="2200" dirty="0" err="1" smtClean="0"/>
              <a:t>Don’tcha</a:t>
            </a:r>
            <a:r>
              <a:rPr lang="en-US" sz="2200" dirty="0" smtClean="0"/>
              <a:t> </a:t>
            </a:r>
            <a:r>
              <a:rPr lang="en-US" sz="2200" dirty="0" smtClean="0"/>
              <a:t>think?</a:t>
            </a:r>
            <a:endParaRPr lang="en-US" sz="2200" dirty="0"/>
          </a:p>
        </p:txBody>
      </p:sp>
      <p:sp>
        <p:nvSpPr>
          <p:cNvPr id="6" name="Title 5"/>
          <p:cNvSpPr>
            <a:spLocks noGrp="1"/>
          </p:cNvSpPr>
          <p:nvPr>
            <p:ph type="title" idx="4294967295"/>
          </p:nvPr>
        </p:nvSpPr>
        <p:spPr>
          <a:xfrm>
            <a:off x="381000" y="381000"/>
            <a:ext cx="5867400" cy="609600"/>
          </a:xfrm>
        </p:spPr>
        <p:txBody>
          <a:bodyPr>
            <a:normAutofit/>
          </a:bodyPr>
          <a:lstStyle/>
          <a:p>
            <a:pPr algn="l"/>
            <a:r>
              <a:rPr lang="en-US" b="1" dirty="0" smtClean="0">
                <a:solidFill>
                  <a:schemeClr val="accent1">
                    <a:lumMod val="75000"/>
                  </a:schemeClr>
                </a:solidFill>
              </a:rPr>
              <a:t>Three </a:t>
            </a:r>
            <a:r>
              <a:rPr lang="en-US" b="1" dirty="0">
                <a:solidFill>
                  <a:schemeClr val="accent1">
                    <a:lumMod val="75000"/>
                  </a:schemeClr>
                </a:solidFill>
              </a:rPr>
              <a:t>Views on Free </a:t>
            </a:r>
            <a:r>
              <a:rPr lang="en-US" b="1" dirty="0" smtClean="0">
                <a:solidFill>
                  <a:schemeClr val="accent1">
                    <a:lumMod val="75000"/>
                  </a:schemeClr>
                </a:solidFill>
              </a:rPr>
              <a:t>Will</a:t>
            </a:r>
            <a:endParaRPr lang="en-US" b="1" dirty="0">
              <a:solidFill>
                <a:schemeClr val="accent1">
                  <a:lumMod val="75000"/>
                </a:schemeClr>
              </a:solidFill>
            </a:endParaRPr>
          </a:p>
        </p:txBody>
      </p:sp>
    </p:spTree>
    <p:extLst>
      <p:ext uri="{BB962C8B-B14F-4D97-AF65-F5344CB8AC3E}">
        <p14:creationId xmlns:p14="http://schemas.microsoft.com/office/powerpoint/2010/main" val="4153196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8952" y="1676400"/>
            <a:ext cx="7699248" cy="2677656"/>
          </a:xfrm>
          <a:prstGeom prst="rect">
            <a:avLst/>
          </a:prstGeom>
          <a:noFill/>
        </p:spPr>
        <p:txBody>
          <a:bodyPr wrap="square" rtlCol="0">
            <a:spAutoFit/>
          </a:bodyPr>
          <a:lstStyle/>
          <a:p>
            <a:r>
              <a:rPr lang="en-US" sz="2400" dirty="0"/>
              <a:t>Free will is our autonomous, self-contained agency (the soul or the self) for deciding and acting</a:t>
            </a:r>
            <a:r>
              <a:rPr lang="en-US" sz="2400" dirty="0" smtClean="0"/>
              <a:t>:   </a:t>
            </a:r>
            <a:r>
              <a:rPr lang="en-US" sz="2400" i="1" dirty="0" smtClean="0"/>
              <a:t>I </a:t>
            </a:r>
            <a:r>
              <a:rPr lang="en-US" sz="2400" i="1" dirty="0"/>
              <a:t>will-and-did  /  I will-not-and-did-not turn over the </a:t>
            </a:r>
            <a:r>
              <a:rPr lang="en-US" sz="2400" i="1" dirty="0" smtClean="0"/>
              <a:t>handout on </a:t>
            </a:r>
            <a:r>
              <a:rPr lang="en-US" sz="2400" i="1" dirty="0"/>
              <a:t>the table</a:t>
            </a:r>
            <a:r>
              <a:rPr lang="en-US" sz="2400" dirty="0"/>
              <a:t>.  Outside factors may inform my actions but, unless coerced, my choices are free from causal forces. </a:t>
            </a:r>
            <a:r>
              <a:rPr lang="en-US" sz="2400" dirty="0" smtClean="0"/>
              <a:t> An </a:t>
            </a:r>
            <a:r>
              <a:rPr lang="en-US" sz="2400" dirty="0"/>
              <a:t>“I” exists who chooses.  Free will is not </a:t>
            </a:r>
            <a:r>
              <a:rPr lang="en-US" sz="2400" dirty="0" smtClean="0"/>
              <a:t>“compatible</a:t>
            </a:r>
            <a:r>
              <a:rPr lang="en-US" sz="2400" dirty="0"/>
              <a:t>” with causation and determinism</a:t>
            </a:r>
            <a:r>
              <a:rPr lang="en-US" sz="2400" dirty="0" smtClean="0"/>
              <a:t>.</a:t>
            </a:r>
            <a:endParaRPr lang="en-US" sz="2400" dirty="0"/>
          </a:p>
        </p:txBody>
      </p:sp>
      <p:sp>
        <p:nvSpPr>
          <p:cNvPr id="8" name="Title 7"/>
          <p:cNvSpPr>
            <a:spLocks noGrp="1"/>
          </p:cNvSpPr>
          <p:nvPr>
            <p:ph type="title"/>
          </p:nvPr>
        </p:nvSpPr>
        <p:spPr>
          <a:xfrm>
            <a:off x="633845" y="365760"/>
            <a:ext cx="6376555" cy="1325562"/>
          </a:xfrm>
        </p:spPr>
        <p:txBody>
          <a:bodyPr>
            <a:noAutofit/>
          </a:bodyPr>
          <a:lstStyle/>
          <a:p>
            <a:pPr algn="l"/>
            <a:r>
              <a:rPr lang="en-US" b="1" dirty="0" smtClean="0">
                <a:solidFill>
                  <a:schemeClr val="accent1">
                    <a:lumMod val="75000"/>
                  </a:schemeClr>
                </a:solidFill>
              </a:rPr>
              <a:t>View #1		The Autonomous Agent</a:t>
            </a:r>
            <a:endParaRPr lang="en-US" b="1" dirty="0">
              <a:solidFill>
                <a:schemeClr val="accent1">
                  <a:lumMod val="75000"/>
                </a:schemeClr>
              </a:solidFill>
            </a:endParaRPr>
          </a:p>
        </p:txBody>
      </p:sp>
    </p:spTree>
    <p:extLst>
      <p:ext uri="{BB962C8B-B14F-4D97-AF65-F5344CB8AC3E}">
        <p14:creationId xmlns:p14="http://schemas.microsoft.com/office/powerpoint/2010/main" val="2215966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600200"/>
            <a:ext cx="7848600" cy="4678204"/>
          </a:xfrm>
          <a:prstGeom prst="rect">
            <a:avLst/>
          </a:prstGeom>
          <a:noFill/>
        </p:spPr>
        <p:txBody>
          <a:bodyPr wrap="square" rtlCol="0">
            <a:spAutoFit/>
          </a:bodyPr>
          <a:lstStyle/>
          <a:p>
            <a:r>
              <a:rPr lang="en-US" sz="2400" dirty="0"/>
              <a:t>Free will is our autonomous, self-contained agency (the soul or the self) for deciding and acting</a:t>
            </a:r>
            <a:r>
              <a:rPr lang="en-US" sz="2400" dirty="0" smtClean="0"/>
              <a:t>:   </a:t>
            </a:r>
            <a:r>
              <a:rPr lang="en-US" sz="2400" i="1" dirty="0" smtClean="0"/>
              <a:t>I </a:t>
            </a:r>
            <a:r>
              <a:rPr lang="en-US" sz="2400" i="1" dirty="0"/>
              <a:t>will-and-did  /  I will-not-and-did-not turn over the </a:t>
            </a:r>
            <a:r>
              <a:rPr lang="en-US" sz="2400" i="1" dirty="0" smtClean="0"/>
              <a:t>handout on </a:t>
            </a:r>
            <a:r>
              <a:rPr lang="en-US" sz="2400" i="1" dirty="0"/>
              <a:t>the table</a:t>
            </a:r>
            <a:r>
              <a:rPr lang="en-US" sz="2400" dirty="0"/>
              <a:t>.  Outside factors may inform my actions but, unless coerced, my choices are free from causal forces. </a:t>
            </a:r>
            <a:r>
              <a:rPr lang="en-US" sz="2400" dirty="0" smtClean="0"/>
              <a:t> An </a:t>
            </a:r>
            <a:r>
              <a:rPr lang="en-US" sz="2400" dirty="0"/>
              <a:t>“I” exists who chooses.  Free will is not </a:t>
            </a:r>
            <a:r>
              <a:rPr lang="en-US" sz="2400" dirty="0" smtClean="0"/>
              <a:t>“compatible</a:t>
            </a:r>
            <a:r>
              <a:rPr lang="en-US" sz="2400" dirty="0"/>
              <a:t>” with causation and determinism</a:t>
            </a:r>
            <a:r>
              <a:rPr lang="en-US" sz="2400" dirty="0" smtClean="0"/>
              <a:t>.</a:t>
            </a:r>
            <a:br>
              <a:rPr lang="en-US" sz="2400" dirty="0" smtClean="0"/>
            </a:br>
            <a:r>
              <a:rPr lang="en-US" sz="1000" dirty="0" smtClean="0"/>
              <a:t>  </a:t>
            </a:r>
            <a:endParaRPr lang="en-US" sz="1000" dirty="0"/>
          </a:p>
          <a:p>
            <a:r>
              <a:rPr lang="en-US" sz="2400" u="sng" dirty="0"/>
              <a:t>Problem</a:t>
            </a:r>
            <a:r>
              <a:rPr lang="en-US" sz="2400" dirty="0"/>
              <a:t>: this </a:t>
            </a:r>
            <a:r>
              <a:rPr lang="en-US" sz="2400" dirty="0" smtClean="0"/>
              <a:t>view says that, unlike all other events, our choices have no causes—which is a strange view.  It  proposes effects independent of any </a:t>
            </a:r>
            <a:r>
              <a:rPr lang="en-US" sz="2400" dirty="0"/>
              <a:t>causal </a:t>
            </a:r>
            <a:r>
              <a:rPr lang="en-US" sz="2400" dirty="0" smtClean="0"/>
              <a:t>chain (other than me alone) </a:t>
            </a:r>
            <a:r>
              <a:rPr lang="en-US" sz="2400" dirty="0"/>
              <a:t>to explain </a:t>
            </a:r>
            <a:r>
              <a:rPr lang="en-US" sz="2400" dirty="0" smtClean="0"/>
              <a:t>them and that, like God, I create </a:t>
            </a:r>
            <a:r>
              <a:rPr lang="en-US" sz="2400" i="1" dirty="0"/>
              <a:t>ex nihilo</a:t>
            </a:r>
            <a:r>
              <a:rPr lang="en-US" sz="2400" dirty="0"/>
              <a:t> (Rom. </a:t>
            </a:r>
            <a:r>
              <a:rPr lang="en-US" sz="2400" dirty="0" smtClean="0"/>
              <a:t>4:17)!</a:t>
            </a:r>
            <a:endParaRPr lang="en-US" dirty="0">
              <a:solidFill>
                <a:schemeClr val="accent2">
                  <a:lumMod val="60000"/>
                  <a:lumOff val="40000"/>
                </a:schemeClr>
              </a:solidFill>
            </a:endParaRPr>
          </a:p>
        </p:txBody>
      </p:sp>
      <p:sp>
        <p:nvSpPr>
          <p:cNvPr id="8" name="Title 7"/>
          <p:cNvSpPr>
            <a:spLocks noGrp="1"/>
          </p:cNvSpPr>
          <p:nvPr>
            <p:ph type="title"/>
          </p:nvPr>
        </p:nvSpPr>
        <p:spPr>
          <a:xfrm>
            <a:off x="623637" y="685800"/>
            <a:ext cx="7886700" cy="701040"/>
          </a:xfrm>
        </p:spPr>
        <p:txBody>
          <a:bodyPr>
            <a:noAutofit/>
          </a:bodyPr>
          <a:lstStyle/>
          <a:p>
            <a:pPr algn="l"/>
            <a:r>
              <a:rPr lang="en-US" b="1" dirty="0" smtClean="0">
                <a:solidFill>
                  <a:schemeClr val="accent1">
                    <a:lumMod val="75000"/>
                  </a:schemeClr>
                </a:solidFill>
              </a:rPr>
              <a:t>View #1		The Autonomous Agent</a:t>
            </a:r>
            <a:endParaRPr lang="en-US" b="1" dirty="0">
              <a:solidFill>
                <a:schemeClr val="accent1">
                  <a:lumMod val="75000"/>
                </a:schemeClr>
              </a:solidFill>
            </a:endParaRPr>
          </a:p>
        </p:txBody>
      </p:sp>
    </p:spTree>
    <p:extLst>
      <p:ext uri="{BB962C8B-B14F-4D97-AF65-F5344CB8AC3E}">
        <p14:creationId xmlns:p14="http://schemas.microsoft.com/office/powerpoint/2010/main" val="1861850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65929" y="1524000"/>
            <a:ext cx="7467600" cy="2677656"/>
          </a:xfrm>
          <a:prstGeom prst="rect">
            <a:avLst/>
          </a:prstGeom>
          <a:noFill/>
        </p:spPr>
        <p:txBody>
          <a:bodyPr wrap="square" rtlCol="0">
            <a:spAutoFit/>
          </a:bodyPr>
          <a:lstStyle/>
          <a:p>
            <a:r>
              <a:rPr lang="en-US" sz="2400" dirty="0"/>
              <a:t>Free will is an illusion.  It’s the “mirror” effect of multiple brain </a:t>
            </a:r>
            <a:r>
              <a:rPr lang="en-US" sz="2400" dirty="0" smtClean="0"/>
              <a:t>systems </a:t>
            </a:r>
            <a:r>
              <a:rPr lang="en-US" sz="2400" dirty="0"/>
              <a:t>working together to simplify the organism’s response to the constant and complex input of cause-and-effect chains in order to preserve the gene pool—a mirror effect now enculturated in moral and legal fictions.  We all know that all events are determined by the complex causal chains that lie behind them (dominoes</a:t>
            </a:r>
            <a:r>
              <a:rPr lang="en-US" sz="2400" dirty="0" smtClean="0"/>
              <a:t>).</a:t>
            </a:r>
            <a:endParaRPr lang="en-US" sz="2400" dirty="0"/>
          </a:p>
        </p:txBody>
      </p:sp>
      <p:sp>
        <p:nvSpPr>
          <p:cNvPr id="8" name="Title 7"/>
          <p:cNvSpPr>
            <a:spLocks noGrp="1"/>
          </p:cNvSpPr>
          <p:nvPr>
            <p:ph type="title"/>
          </p:nvPr>
        </p:nvSpPr>
        <p:spPr/>
        <p:txBody>
          <a:bodyPr/>
          <a:lstStyle/>
          <a:p>
            <a:pPr algn="l"/>
            <a:r>
              <a:rPr lang="en-US" b="1" dirty="0" smtClean="0">
                <a:solidFill>
                  <a:schemeClr val="accent1">
                    <a:lumMod val="75000"/>
                  </a:schemeClr>
                </a:solidFill>
              </a:rPr>
              <a:t>View #2					Determinism</a:t>
            </a:r>
            <a:endParaRPr lang="en-US" b="1" dirty="0">
              <a:solidFill>
                <a:schemeClr val="accent1">
                  <a:lumMod val="75000"/>
                </a:schemeClr>
              </a:solidFill>
            </a:endParaRPr>
          </a:p>
        </p:txBody>
      </p:sp>
    </p:spTree>
    <p:extLst>
      <p:ext uri="{BB962C8B-B14F-4D97-AF65-F5344CB8AC3E}">
        <p14:creationId xmlns:p14="http://schemas.microsoft.com/office/powerpoint/2010/main" val="565783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524000"/>
            <a:ext cx="7772400" cy="4893647"/>
          </a:xfrm>
          <a:prstGeom prst="rect">
            <a:avLst/>
          </a:prstGeom>
          <a:noFill/>
        </p:spPr>
        <p:txBody>
          <a:bodyPr wrap="square" rtlCol="0">
            <a:spAutoFit/>
          </a:bodyPr>
          <a:lstStyle/>
          <a:p>
            <a:r>
              <a:rPr lang="en-US" sz="2400" dirty="0"/>
              <a:t>Free will is an illusion.  It’s the “mirror” effect of multiple brain </a:t>
            </a:r>
            <a:r>
              <a:rPr lang="en-US" sz="2400" dirty="0" smtClean="0"/>
              <a:t>systems </a:t>
            </a:r>
            <a:r>
              <a:rPr lang="en-US" sz="2400" dirty="0"/>
              <a:t>working together to simplify the organism’s response to the constant and complex input of cause-and-effect chains in order to preserve the gene pool—a mirror effect now enculturated in moral and legal fictions.  We all know that all events are determined by the complex causal chains that lie behind them (dominoes</a:t>
            </a:r>
            <a:r>
              <a:rPr lang="en-US" sz="2400" dirty="0" smtClean="0"/>
              <a:t>).</a:t>
            </a:r>
            <a:br>
              <a:rPr lang="en-US" sz="2400" dirty="0" smtClean="0"/>
            </a:br>
            <a:endParaRPr lang="en-US" sz="2400" dirty="0"/>
          </a:p>
          <a:p>
            <a:r>
              <a:rPr lang="en-US" sz="2400" u="sng" dirty="0"/>
              <a:t>Problem</a:t>
            </a:r>
            <a:r>
              <a:rPr lang="en-US" sz="2400" dirty="0"/>
              <a:t>:  Nobody really lives this way, even those who espouse </a:t>
            </a:r>
            <a:r>
              <a:rPr lang="en-US" sz="2400" dirty="0" smtClean="0"/>
              <a:t>this view.  </a:t>
            </a:r>
            <a:r>
              <a:rPr lang="en-US" sz="2400" dirty="0"/>
              <a:t>This determinism or fatalism is itself an armchair fiction, a </a:t>
            </a:r>
            <a:r>
              <a:rPr lang="en-US" sz="2400" dirty="0" smtClean="0"/>
              <a:t>notion of scientism’s </a:t>
            </a:r>
            <a:r>
              <a:rPr lang="en-US" sz="2400" dirty="0"/>
              <a:t>philosophical naturalism that reduces everything to billiard </a:t>
            </a:r>
            <a:r>
              <a:rPr lang="en-US" sz="2400" dirty="0" smtClean="0"/>
              <a:t>balls (called “reductionism”).</a:t>
            </a:r>
            <a:endParaRPr lang="en-US" sz="2400" dirty="0"/>
          </a:p>
        </p:txBody>
      </p:sp>
      <p:sp>
        <p:nvSpPr>
          <p:cNvPr id="8" name="Title 7"/>
          <p:cNvSpPr>
            <a:spLocks noGrp="1"/>
          </p:cNvSpPr>
          <p:nvPr>
            <p:ph type="title"/>
          </p:nvPr>
        </p:nvSpPr>
        <p:spPr/>
        <p:txBody>
          <a:bodyPr/>
          <a:lstStyle/>
          <a:p>
            <a:pPr algn="l"/>
            <a:r>
              <a:rPr lang="en-US" b="1" dirty="0" smtClean="0">
                <a:solidFill>
                  <a:schemeClr val="accent1">
                    <a:lumMod val="75000"/>
                  </a:schemeClr>
                </a:solidFill>
              </a:rPr>
              <a:t>View #2					Determinism</a:t>
            </a:r>
            <a:endParaRPr lang="en-US" b="1" dirty="0">
              <a:solidFill>
                <a:schemeClr val="accent1">
                  <a:lumMod val="75000"/>
                </a:schemeClr>
              </a:solidFill>
            </a:endParaRPr>
          </a:p>
        </p:txBody>
      </p:sp>
    </p:spTree>
    <p:extLst>
      <p:ext uri="{BB962C8B-B14F-4D97-AF65-F5344CB8AC3E}">
        <p14:creationId xmlns:p14="http://schemas.microsoft.com/office/powerpoint/2010/main" val="713216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1524000"/>
            <a:ext cx="7086600" cy="3293209"/>
          </a:xfrm>
          <a:prstGeom prst="rect">
            <a:avLst/>
          </a:prstGeom>
          <a:noFill/>
        </p:spPr>
        <p:txBody>
          <a:bodyPr wrap="square" rtlCol="0">
            <a:spAutoFit/>
          </a:bodyPr>
          <a:lstStyle/>
          <a:p>
            <a:r>
              <a:rPr lang="en-US" sz="2200" dirty="0"/>
              <a:t>Don’t define “free will” in such extreme contrast to causality and determinism.  Instead, free will simply refers to our making choices in a context of other circumstances, factors, causes and influences—that’s life—but choices that are not forced, coerced, or tricked.  We take “forks in the road” every day, and we must hold ourselves and each other accountable for them through </a:t>
            </a:r>
            <a:r>
              <a:rPr lang="en-US" sz="2200" dirty="0" smtClean="0"/>
              <a:t>our social compacts of praising </a:t>
            </a:r>
            <a:r>
              <a:rPr lang="en-US" sz="2200" dirty="0"/>
              <a:t>and blaming.  Free choice and causal elements work together and are “compatible</a:t>
            </a:r>
            <a:r>
              <a:rPr lang="en-US" sz="2200" dirty="0" smtClean="0"/>
              <a:t>.”</a:t>
            </a:r>
            <a:br>
              <a:rPr lang="en-US" sz="2200" dirty="0" smtClean="0"/>
            </a:br>
            <a:r>
              <a:rPr lang="en-US" sz="1000" dirty="0" smtClean="0"/>
              <a:t>  </a:t>
            </a:r>
            <a:endParaRPr lang="en-US" sz="1000" dirty="0"/>
          </a:p>
        </p:txBody>
      </p:sp>
      <p:sp>
        <p:nvSpPr>
          <p:cNvPr id="8" name="Title 7"/>
          <p:cNvSpPr>
            <a:spLocks noGrp="1"/>
          </p:cNvSpPr>
          <p:nvPr>
            <p:ph type="title"/>
          </p:nvPr>
        </p:nvSpPr>
        <p:spPr>
          <a:xfrm>
            <a:off x="762000" y="609600"/>
            <a:ext cx="6934200" cy="758952"/>
          </a:xfrm>
        </p:spPr>
        <p:txBody>
          <a:bodyPr/>
          <a:lstStyle/>
          <a:p>
            <a:pPr algn="l"/>
            <a:r>
              <a:rPr lang="en-US" b="1" dirty="0" smtClean="0">
                <a:solidFill>
                  <a:schemeClr val="accent1">
                    <a:lumMod val="75000"/>
                  </a:schemeClr>
                </a:solidFill>
              </a:rPr>
              <a:t>View #3</a:t>
            </a:r>
            <a:r>
              <a:rPr lang="en-US" b="1" dirty="0">
                <a:solidFill>
                  <a:schemeClr val="accent1">
                    <a:lumMod val="75000"/>
                  </a:schemeClr>
                </a:solidFill>
              </a:rPr>
              <a:t>	</a:t>
            </a:r>
            <a:r>
              <a:rPr lang="en-US" b="1" dirty="0" smtClean="0">
                <a:solidFill>
                  <a:schemeClr val="accent1">
                    <a:lumMod val="75000"/>
                  </a:schemeClr>
                </a:solidFill>
              </a:rPr>
              <a:t>			Choice + Causes</a:t>
            </a:r>
            <a:endParaRPr lang="en-US" b="1" dirty="0">
              <a:solidFill>
                <a:schemeClr val="accent1">
                  <a:lumMod val="75000"/>
                </a:schemeClr>
              </a:solidFill>
            </a:endParaRPr>
          </a:p>
        </p:txBody>
      </p:sp>
    </p:spTree>
    <p:extLst>
      <p:ext uri="{BB962C8B-B14F-4D97-AF65-F5344CB8AC3E}">
        <p14:creationId xmlns:p14="http://schemas.microsoft.com/office/powerpoint/2010/main" val="3416433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1684" y="1139952"/>
            <a:ext cx="7892716" cy="5170646"/>
          </a:xfrm>
          <a:prstGeom prst="rect">
            <a:avLst/>
          </a:prstGeom>
          <a:noFill/>
        </p:spPr>
        <p:txBody>
          <a:bodyPr wrap="square" rtlCol="0">
            <a:spAutoFit/>
          </a:bodyPr>
          <a:lstStyle/>
          <a:p>
            <a:r>
              <a:rPr lang="en-US" sz="2200" dirty="0"/>
              <a:t>Don’t define “free will” in such extreme contrast to causality and determinism.  Instead, free will simply refers to our making choices in a context of other circumstances, factors, causes and influences—that’s life—but choices that are not forced, coerced, or tricked.  We take “forks in the road” every day, and we must hold ourselves and each other accountable for them </a:t>
            </a:r>
            <a:r>
              <a:rPr lang="en-US" sz="2200" dirty="0" smtClean="0"/>
              <a:t>through our social compacts of </a:t>
            </a:r>
            <a:r>
              <a:rPr lang="en-US" sz="2200" dirty="0"/>
              <a:t>praising and blaming.  Free choice and causal elements work together and are “compatible</a:t>
            </a:r>
            <a:r>
              <a:rPr lang="en-US" sz="2200" dirty="0" smtClean="0"/>
              <a:t>.”</a:t>
            </a:r>
            <a:br>
              <a:rPr lang="en-US" sz="2200" dirty="0" smtClean="0"/>
            </a:br>
            <a:r>
              <a:rPr lang="en-US" sz="1000" dirty="0" smtClean="0"/>
              <a:t>  </a:t>
            </a:r>
            <a:endParaRPr lang="en-US" sz="1000" dirty="0"/>
          </a:p>
          <a:p>
            <a:r>
              <a:rPr lang="en-US" sz="2200" u="sng" dirty="0"/>
              <a:t>Problem</a:t>
            </a:r>
            <a:r>
              <a:rPr lang="en-US" sz="2200" dirty="0"/>
              <a:t>:  this “defining down” of free will is a pragmatic convenience that selectively ignores or blurs the serious problems of neurological and large-system causes we now are recognizing. It props up legal over-simplifications, justifies shallow praise and blame, and skirts the discussion of God’s sovereignty and omnipotence that Christians must consider.</a:t>
            </a:r>
          </a:p>
        </p:txBody>
      </p:sp>
      <p:sp>
        <p:nvSpPr>
          <p:cNvPr id="8" name="Title 7"/>
          <p:cNvSpPr>
            <a:spLocks noGrp="1"/>
          </p:cNvSpPr>
          <p:nvPr>
            <p:ph type="title"/>
          </p:nvPr>
        </p:nvSpPr>
        <p:spPr>
          <a:xfrm>
            <a:off x="609600" y="381000"/>
            <a:ext cx="6784848" cy="758952"/>
          </a:xfrm>
        </p:spPr>
        <p:txBody>
          <a:bodyPr/>
          <a:lstStyle/>
          <a:p>
            <a:pPr algn="l"/>
            <a:r>
              <a:rPr lang="en-US" b="1" dirty="0" smtClean="0">
                <a:solidFill>
                  <a:schemeClr val="accent1">
                    <a:lumMod val="75000"/>
                  </a:schemeClr>
                </a:solidFill>
              </a:rPr>
              <a:t>View #3</a:t>
            </a:r>
            <a:r>
              <a:rPr lang="en-US" b="1" dirty="0">
                <a:solidFill>
                  <a:schemeClr val="accent1">
                    <a:lumMod val="75000"/>
                  </a:schemeClr>
                </a:solidFill>
              </a:rPr>
              <a:t>	</a:t>
            </a:r>
            <a:r>
              <a:rPr lang="en-US" b="1" dirty="0" smtClean="0">
                <a:solidFill>
                  <a:schemeClr val="accent1">
                    <a:lumMod val="75000"/>
                  </a:schemeClr>
                </a:solidFill>
              </a:rPr>
              <a:t>			Choice + Causes</a:t>
            </a:r>
            <a:endParaRPr lang="en-US" b="1" dirty="0">
              <a:solidFill>
                <a:schemeClr val="accent1">
                  <a:lumMod val="75000"/>
                </a:schemeClr>
              </a:solidFill>
            </a:endParaRPr>
          </a:p>
        </p:txBody>
      </p:sp>
    </p:spTree>
    <p:extLst>
      <p:ext uri="{BB962C8B-B14F-4D97-AF65-F5344CB8AC3E}">
        <p14:creationId xmlns:p14="http://schemas.microsoft.com/office/powerpoint/2010/main" val="1371325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678366"/>
            <a:ext cx="2819400" cy="2019300"/>
          </a:xfrm>
          <a:prstGeom prst="rect">
            <a:avLst/>
          </a:prstGeom>
        </p:spPr>
      </p:pic>
      <p:sp>
        <p:nvSpPr>
          <p:cNvPr id="3" name="TextBox 2"/>
          <p:cNvSpPr txBox="1"/>
          <p:nvPr/>
        </p:nvSpPr>
        <p:spPr>
          <a:xfrm>
            <a:off x="1981201" y="2895600"/>
            <a:ext cx="4952999" cy="2308324"/>
          </a:xfrm>
          <a:prstGeom prst="rect">
            <a:avLst/>
          </a:prstGeom>
          <a:noFill/>
        </p:spPr>
        <p:txBody>
          <a:bodyPr wrap="square" rtlCol="0">
            <a:spAutoFit/>
          </a:bodyPr>
          <a:lstStyle/>
          <a:p>
            <a:r>
              <a:rPr lang="en-US" sz="2400" dirty="0" smtClean="0"/>
              <a:t>Which of these 3 views do/did you</a:t>
            </a:r>
          </a:p>
          <a:p>
            <a:r>
              <a:rPr lang="en-US" sz="2400" dirty="0" smtClean="0"/>
              <a:t>tend to favor?  Which do you hear from students?  Does your discipline (literature, science, etc.) or office (</a:t>
            </a:r>
            <a:r>
              <a:rPr lang="en-US" sz="2400" dirty="0" smtClean="0"/>
              <a:t>Student </a:t>
            </a:r>
            <a:r>
              <a:rPr lang="en-US" sz="2400" dirty="0" smtClean="0"/>
              <a:t>Life</a:t>
            </a:r>
            <a:r>
              <a:rPr lang="en-US" sz="2400" dirty="0" smtClean="0"/>
              <a:t>, </a:t>
            </a:r>
            <a:r>
              <a:rPr lang="en-US" sz="2400" dirty="0" smtClean="0"/>
              <a:t>admissions, etc.) tend to presume one of them?</a:t>
            </a:r>
            <a:endParaRPr lang="en-US" sz="2400" dirty="0"/>
          </a:p>
        </p:txBody>
      </p:sp>
    </p:spTree>
    <p:extLst>
      <p:ext uri="{BB962C8B-B14F-4D97-AF65-F5344CB8AC3E}">
        <p14:creationId xmlns:p14="http://schemas.microsoft.com/office/powerpoint/2010/main" val="3963128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chemeClr val="accent1">
                    <a:lumMod val="75000"/>
                  </a:schemeClr>
                </a:solidFill>
              </a:rPr>
              <a:t>Is this free will in action?</a:t>
            </a:r>
            <a:endParaRPr lang="en-US" sz="4000" b="1" dirty="0">
              <a:solidFill>
                <a:schemeClr val="accent1">
                  <a:lumMod val="75000"/>
                </a:schemeClr>
              </a:solidFill>
            </a:endParaRPr>
          </a:p>
        </p:txBody>
      </p:sp>
      <p:sp>
        <p:nvSpPr>
          <p:cNvPr id="3" name="Content Placeholder 2"/>
          <p:cNvSpPr>
            <a:spLocks noGrp="1"/>
          </p:cNvSpPr>
          <p:nvPr>
            <p:ph idx="1"/>
          </p:nvPr>
        </p:nvSpPr>
        <p:spPr>
          <a:xfrm>
            <a:off x="526337" y="2776135"/>
            <a:ext cx="2822450" cy="3098180"/>
          </a:xfrm>
        </p:spPr>
        <p:txBody>
          <a:bodyPr/>
          <a:lstStyle/>
          <a:p>
            <a:pPr marL="0" indent="0">
              <a:buNone/>
            </a:pPr>
            <a:r>
              <a:rPr lang="en-US" dirty="0" smtClean="0"/>
              <a:t>You can eat this marshmallow right now.  Or, if you wait until I come back in a few minutes and don’t eat it, then you can have a second marshmallow</a:t>
            </a:r>
            <a:r>
              <a:rPr lang="en-US" dirty="0" smtClean="0"/>
              <a:t>.</a:t>
            </a:r>
          </a:p>
          <a:p>
            <a:pPr marL="0" indent="0">
              <a:buNone/>
            </a:pPr>
            <a:r>
              <a:rPr lang="en-US" dirty="0" smtClean="0"/>
              <a:t>[Assorted brief videos are available on </a:t>
            </a:r>
            <a:r>
              <a:rPr lang="en-US" dirty="0" err="1" smtClean="0"/>
              <a:t>Youtube</a:t>
            </a:r>
            <a:r>
              <a:rPr lang="en-US" dirty="0" smtClean="0"/>
              <a:t>.]</a:t>
            </a:r>
            <a:endParaRPr lang="en-US" dirty="0" smtClean="0"/>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
        <p:nvSpPr>
          <p:cNvPr id="8" name="AutoShape 14" descr="data:image/jpeg;base64,/9j/4AAQSkZJRgABAQAAAQABAAD/2wCEAAkGBw8PDw8PDQ8NDw8NDgwNDQ0NDQ8NDQ0NFREWFhQRFBQYHCggGBolGxQUITEhJSkrLi4uFx8zODMsNygtLisBCgoKDg0OFBAQFywcFBwsLCwsLCwuLCwsLCwsLCwsLCwsLSwsLCwsKywsLC0sKywsLCssLCssKywrLCssLCwrK//AABEIAKgBKwMBIgACEQEDEQH/xAAcAAADAAMBAQEAAAAAAAAAAAAAAQIEBQYDBwj/xABGEAACAgECAgQKBwQGCwAAAAAAAQIRAwQhBRIGMUFRExYiMlNhcZHR0hVCVIGSk5QUobHBIzNScoLhByRERVVidKKjsvD/xAAZAQEBAQEBAQAAAAAAAAAAAAAAAQIDBQT/xAAjEQEBAAIBBAMAAwEAAAAAAAAAAQIRIQMSMVETFEEEMmEi/9oADAMBAAIRAxEAPwDn0ikJFHlBooSGA0UJDIGMSKRAJDQDAaBAMAGAyAABk2AEAwABDAYABAwCxFDEJoAGABYAACYAIAAlhQ2IoQmMTATATAow0UiEykaFoaJGiC0MkZBSKRKGBQyRkDGKwsChk2OyCgJsdgMaZDY0wKFYrHYFJjsiwsgoLJsLAoCbCwKCybFZRdisVisChWIQDsQrFYDsViFYDYEsCjDRaPNFI2i0NEoZFWhohFEFFEDsCrHZIyChkWMCrHZAwKsdkAQWFk8xPhENLqvSx2RDdJrt3Q+oGlBZFjsIqwsmxWBdhZNiAuxWTYAXYWSKyirFYrFYDsLEJsBsQrE2AWNEgUYaZaZ5plGh6JjTIRSZEVZVkIYVY7IsZBdhZKGBVhZNjsB2OybPTT4+eUYr6zS9iINhwnhGTUt8vkwXXNryfYbn6GwY0ufd7R3tty9iMrNrI4cccePsjS6k2Ya1T54yb2dxS71S/n2+o1qO+HT/AFjT4ZGU3BLkUattbbult7RLgkqSnGCqT5a3i13rvOkx5VkjLkpSW263lut/ZSKx5fqyikkutea6bLp020um4XjnTx+S4efBo2f0fgmuXJGPlLl52t1I8+G4pYpOTqWzcGvOlC94vsextsc4y3tOFb0qafrLMWa4XjHBcmnblyt435s9qNXZ9beCEsbTqcZbOMvKjR886TcKWnyXC/B5N4/8r/s2TLDXLhljrw04ImwswypsCRWBTY7JsLAdjsmwsB2KxWADsQgsB2JisVlA2MlsOYDETKshFGxaGmQmUQXYyEykRFWFkjCqsdkhZBVgSh2BRl8Omoy5m65UzDPHU5nBKu1iNYzdjoubnkpXfXJvtM3Fp3JXGW6rlbXacvoNc06b6+w6LDxhRcVBJ7U+6zV4fbr02C1Lit3KscpRvtlHqr3nqs9RTbtPamuxnktRHJFRX1d7fbIxc2ZpwhkW3NtJdTG2e1K1Uo5ORyafM5Y43tJVvH/7uMrFxJc6cfIlv1bxkr6qMbV4IySb86EvJl3qtn7mSo80U4+ett9rlVF2mnR6DizdrrjfV2xR4dJccc2Gut9cGuvmqzVPNHH5b2aUep7OL/zMLiPGIuDhFttPmTVIu2bjto2Kxzlbb7yTm+UwEADsLEKwKsLJCwGAhWBQhWFgOyWFisAYgbFYGKmWmeaZSZtF2UeaZSIqkUmRY0RFgSgCrsZAwKGRY7AoxOJ/1d9zTMmzH1/9XITyuPmNfg1D/wAzZ6PUNbrdmn0yNjp9nsayejg6DFqpRSp06TbRsdLllNNzd7VFPqNJhTapmbinyrtObt2yvPW6rIrV7Lb1GvfEcuN1fnU/v9RmZ5p3fb2Gt1tPaurq9RqLenF6riMp+TJqr7NvaYcs/K6tu6+8xsj3HpNO8knT6lavtZqMZYSRuIytJ96Q7PHT3yxvrrf2npZivKy81VisVisIqwsmwAqxWIYBYEhYDFYhNgUJsmxWBVhZLYIoxhomyjYoaZCZSIihk2MirBEoYDGTYyJo0UTYWBQ/2eOROMskMaa86d1ZBjcQg3DbslF/dYdOjJc8Zl4eGo0UsMnFuMu6UXcZL1Htw6LlLY8J6hW47uv3Gdwbab+6jW+OXqXCTLjw3um0rVc3U+02b0+Pl60u9ydJGHHm5dra7jmuOa3N5sYyS/tZZPlXsijOPLVljN4rmx45VDIsj7oJ7GLblG6aOYc8ykn4dXfm44qvdR1/C+H6nUY7acU11yW79iN5YaTHqX9c/rdQo220vW2YWn4g7Thki0nvHdWenGuB5oZGpwlJW65Tz03BZ2m8Uor1rc6SYyf655XLLLicOoxytJ96T95RGKLUYp7NJIuzhfLzc5rKwAKwIydjs82wsouxWKxWEVYrFYrAqyWxWFgACsVhTGS2FgYyZRCKTNooYrAKpFWShoyirASYwGMy+GcKz6qXLgxyn3y6oR9snsjosfQPMl/S6nS432xTnNr3Isxt8K5IZ2UOg2P62uh/hwzf8z0j0L0y87WZH/dwJfxZfjyXTibBo7qPRDRduo1L9kIIJ9HOFw8/PnvulkxQYnTyTT53k4VDJzO5Rl2NPZv1oyMHkSptWkr9Zn8e1vDsObwWmjkyKMU5ZJ5muZ90eWtvWc79J45al8keSNJVzynv32zd6WeufD0MP5WN1LP+nfcLyc8FexkZdFim6yJNGp0Go2VdxnyyUm2+zvOL7MYx9RodDgfPHHHm7PabjhWrqEcuRQUJeak1aXfRyOrnzO20l62uoxdXruRcsZcyXVUtl9xeWcsZbptelWvxvJGeGUbj50WvOVmBPitRuuzsOW4hrrlc3Xclu2zLxZ7he9V94svl0wuMum3hqfCLnaq7RXMdtwroXpv2fD4WWoWV44yycjhy87VtJV6z2n0K0nZm1K9sccv5G/jyeL1uc8rHBNhzHcS6D6fs1WVf3sMX/M8ZdBofV1i/xYH/ACZPjyc9OMCzrZdBpfV1eB+2GSJiazoZrMcXLGseeK6/AzuS/wALpk7MvRpztiHkg4tqScWtmpJpp+tE2RNHYrCxWRTBskCgATYrCBsaJCwPEaJGaVSZRA0EUNE2Miqs2PAuGvU5o4+qPXkl3RNajs+g8VHHlydu/wC7qEm7okdJLNDBBYNOlCMVT5etmH4VmPPLbsnnOm29MvwppuM9II4JeDTi58qlJN24r2XuTxriq0+O7XPLaC/mfNuKZPCzlOTfO3ane6OvSw7uazlXaanjWoyRuGROMupwXJXqZp9RPr5nu1bl1s1PA9e6yYpyqVWviY3F9ZUWua5Pa12n0SSObCnm8JlyTvvp+wwcWblyX39p6Y6SSXduYWXrFm2pw+idH+JRmlGT8pfvN1xOd4nR8p0utlCvV1Ndh9+/0R8Px6jh37RqcePNLLmyRg8sIzrHCkqv12fJl0bvh6GH8qTHl8qy6TNiyPNhfPzU5QlueWq4jOqlp4Xa3uXUuw+7dKeE6daTO46fTwksUmpQwwjKLW9ppbHxjiMV2TVlymtbdelnM92cOYyY55J881SXVFKkl3I2WLXRwvG2k+ScJU91s73XdseGbJXW7fYazwlqab6zWOPf58Ry63V+Pcx/tX3jhPTTT5ox8LeGUkvK87E/ZJdX3nQwyxklKElKMuqUWmmfnvo5ruvDL2wZ1vCOMZsErhJrvS3jL2xO1w9PO7n1WR5SZpeFdJcedxhOoZJbRV+TN+rtRtZzOeU01Ls3IWPO4u4tr2HlKZ5OZhpHSLhWPW43NJR1EFtJbKfqkfOMkHFuMlTi2mn1pn03Bl8r27HD9KsSjqJNfWVv2nLqT9SxqBCsLObJisQmwG2JisRQ7GS2FhXnYHMeMWr9JD9Pg+UPGLV+kj+Rg+U+n4L7R1A0zl10j1fpY/kYPlH4yaz0sP0+n+Qn177HUWOzl/GXWelj+n0/yFeNGt9NH9PpvkH177V06Z1nRWf9DlXqf8UfK10o1vpo/p9P8h6Y+l/EYqoalxT61HDgj/CInQu/JK+u+EFLKkm20kk22+xHyXxy4l9ql+Vh+UUumHEXs9S2ns08WBpr8JfgvtrubjpBxf8AaMzqXkR8mHs7zTvLb5W9+z1nj4yaz0sP02m+QT6R6z0sP0+n+Q+jGSTTDccH1/DsL5tTo9RqctNNrW+AxJdyjGN+9s7LhGDgOthzx4fvF1KEtdqeaEu51I+aeMWru/Cwv/ptP8hePpRrou451F98cGCL/dAll/K1jZPL7DDotwV/7vh+r1fzjfQzgj6+Hw/V6v5z5GumPEl1avJ+DF8o/HTif2zJ+DF8pnWXtrux9PrEuhXBP+Hx/V6z5zpuD8TxaHBDTaTT48eHFzckHkyTq2295Nt7s+APpnxN/wC2Zfw4/lF44cS+15fw4/lL25e07p6ffeJdJFmxzxZMOJwyQlCaUskW4tU907R816Q/Q+lhzT0kpSe0Ma12rUpv757L1nFvpdxH7Xk/Dj+U8cnSPWSdyzcz75YsLfv5Sdl3zWp1JJxHnxPienyV+zaX9mavm/1rLqOddnn9RrY5PWbPxg1fpV+Tg+UPp/VekX5OD5Tpw53lgafO4TUk1afedDk41GEOZNOUkqVms+n9X6Vfk4PlH4wav0q/JwfKE02XCeJtZoZnLy4STjv5vqPsej18c2OGSPVOKfsfaj4X4w6z03/iw/Ke+PpZxCKqOryxXdFY0v8A1M5Y7Jw+4SyEOZ8TfS/iX2zP/wBnwF428R+2Z/fH4HP4r7a2+2RyU17Ucj0pneof3nAeNnEftmf8S+B5T6Sa6TuWpyyffLlb/gZvRt/TbrLCzkfGDWfaMnuh8A8YdZ9on7ofAz9e+2XW2Kzk/GHWfaJ+6HwF4waz7RP3Q+A+vfY62xWcn4waz7RP3Q+APj+s9PP3Q+A+vfY6tsEzk/p7V+nn7ofAf09q/Tz90PgPr32NYhgB9QYgAAAAAAAACwsACiwsACCwsQAOwsQAOxWAFBYWAEAFgABYWAAAWAAMLABoAAABYCABiAAAAAKBoAL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6" descr="data:image/jpeg;base64,/9j/4AAQSkZJRgABAQAAAQABAAD/2wCEAAkGBw8PDw8PDQ8NDw8NDgwNDQ0NDQ8NDQ0NFREWFhQRFBQYHCggGBolGxQUITEhJSkrLi4uFx8zODMsNygtLisBCgoKDg0OFBAQFywcFBwsLCwsLCwuLCwsLCwsLCwsLCwsLSwsLCwsKywsLC0sKywsLCssLCssKywrLCssLCwrK//AABEIAKgBKwMBIgACEQEDEQH/xAAcAAADAAMBAQEAAAAAAAAAAAAAAQIEBQYDBwj/xABGEAACAgECAgQKBwQGCwAAAAAAAQIRAwQhBRIGMUFRExYiMlNhcZHR0hVCVIGSk5QUobHBIzNScoLhByRERVVidKKjsvD/xAAZAQEBAQEBAQAAAAAAAAAAAAAAAQIDBQT/xAAjEQEBAAIBBAMAAwEAAAAAAAAAAQIRIQMSMVETFEEEMmEi/9oADAMBAAIRAxEAPwDn0ikJFHlBooSGA0UJDIGMSKRAJDQDAaBAMAGAyAABk2AEAwABDAYABAwCxFDEJoAGABYAACYAIAAlhQ2IoQmMTATATAow0UiEykaFoaJGiC0MkZBSKRKGBQyRkDGKwsChk2OyCgJsdgMaZDY0wKFYrHYFJjsiwsgoLJsLAoCbCwKCybFZRdisVisChWIQDsQrFYDsViFYDYEsCjDRaPNFI2i0NEoZFWhohFEFFEDsCrHZIyChkWMCrHZAwKsdkAQWFk8xPhENLqvSx2RDdJrt3Q+oGlBZFjsIqwsmxWBdhZNiAuxWTYAXYWSKyirFYrFYDsLEJsBsQrE2AWNEgUYaZaZ5plGh6JjTIRSZEVZVkIYVY7IsZBdhZKGBVhZNjsB2OybPTT4+eUYr6zS9iINhwnhGTUt8vkwXXNryfYbn6GwY0ufd7R3tty9iMrNrI4cccePsjS6k2Ya1T54yb2dxS71S/n2+o1qO+HT/AFjT4ZGU3BLkUattbbult7RLgkqSnGCqT5a3i13rvOkx5VkjLkpSW263lut/ZSKx5fqyikkutea6bLp020um4XjnTx+S4efBo2f0fgmuXJGPlLl52t1I8+G4pYpOTqWzcGvOlC94vsextsc4y3tOFb0qafrLMWa4XjHBcmnblyt435s9qNXZ9beCEsbTqcZbOMvKjR886TcKWnyXC/B5N4/8r/s2TLDXLhljrw04ImwswypsCRWBTY7JsLAdjsmwsB2KxWADsQgsB2JisVlA2MlsOYDETKshFGxaGmQmUQXYyEykRFWFkjCqsdkhZBVgSh2BRl8Omoy5m65UzDPHU5nBKu1iNYzdjoubnkpXfXJvtM3Fp3JXGW6rlbXacvoNc06b6+w6LDxhRcVBJ7U+6zV4fbr02C1Lit3KscpRvtlHqr3nqs9RTbtPamuxnktRHJFRX1d7fbIxc2ZpwhkW3NtJdTG2e1K1Uo5ORyafM5Y43tJVvH/7uMrFxJc6cfIlv1bxkr6qMbV4IySb86EvJl3qtn7mSo80U4+ett9rlVF2mnR6DizdrrjfV2xR4dJccc2Gut9cGuvmqzVPNHH5b2aUep7OL/zMLiPGIuDhFttPmTVIu2bjto2Kxzlbb7yTm+UwEADsLEKwKsLJCwGAhWBQhWFgOyWFisAYgbFYGKmWmeaZSZtF2UeaZSIqkUmRY0RFgSgCrsZAwKGRY7AoxOJ/1d9zTMmzH1/9XITyuPmNfg1D/wAzZ6PUNbrdmn0yNjp9nsayejg6DFqpRSp06TbRsdLllNNzd7VFPqNJhTapmbinyrtObt2yvPW6rIrV7Lb1GvfEcuN1fnU/v9RmZ5p3fb2Gt1tPaurq9RqLenF6riMp+TJqr7NvaYcs/K6tu6+8xsj3HpNO8knT6lavtZqMZYSRuIytJ96Q7PHT3yxvrrf2npZivKy81VisVisIqwsmwAqxWIYBYEhYDFYhNgUJsmxWBVhZLYIoxhomyjYoaZCZSIihk2MirBEoYDGTYyJo0UTYWBQ/2eOROMskMaa86d1ZBjcQg3DbslF/dYdOjJc8Zl4eGo0UsMnFuMu6UXcZL1Htw6LlLY8J6hW47uv3Gdwbab+6jW+OXqXCTLjw3um0rVc3U+02b0+Pl60u9ydJGHHm5dra7jmuOa3N5sYyS/tZZPlXsijOPLVljN4rmx45VDIsj7oJ7GLblG6aOYc8ykn4dXfm44qvdR1/C+H6nUY7acU11yW79iN5YaTHqX9c/rdQo220vW2YWn4g7Thki0nvHdWenGuB5oZGpwlJW65Tz03BZ2m8Uor1rc6SYyf655XLLLicOoxytJ96T95RGKLUYp7NJIuzhfLzc5rKwAKwIydjs82wsouxWKxWEVYrFYrAqyWxWFgACsVhTGS2FgYyZRCKTNooYrAKpFWShoyirASYwGMy+GcKz6qXLgxyn3y6oR9snsjosfQPMl/S6nS432xTnNr3Isxt8K5IZ2UOg2P62uh/hwzf8z0j0L0y87WZH/dwJfxZfjyXTibBo7qPRDRduo1L9kIIJ9HOFw8/PnvulkxQYnTyTT53k4VDJzO5Rl2NPZv1oyMHkSptWkr9Zn8e1vDsObwWmjkyKMU5ZJ5muZ90eWtvWc79J45al8keSNJVzynv32zd6WeufD0MP5WN1LP+nfcLyc8FexkZdFim6yJNGp0Go2VdxnyyUm2+zvOL7MYx9RodDgfPHHHm7PabjhWrqEcuRQUJeak1aXfRyOrnzO20l62uoxdXruRcsZcyXVUtl9xeWcsZbptelWvxvJGeGUbj50WvOVmBPitRuuzsOW4hrrlc3Xclu2zLxZ7he9V94svl0wuMum3hqfCLnaq7RXMdtwroXpv2fD4WWoWV44yycjhy87VtJV6z2n0K0nZm1K9sccv5G/jyeL1uc8rHBNhzHcS6D6fs1WVf3sMX/M8ZdBofV1i/xYH/ACZPjyc9OMCzrZdBpfV1eB+2GSJiazoZrMcXLGseeK6/AzuS/wALpk7MvRpztiHkg4tqScWtmpJpp+tE2RNHYrCxWRTBskCgATYrCBsaJCwPEaJGaVSZRA0EUNE2Miqs2PAuGvU5o4+qPXkl3RNajs+g8VHHlydu/wC7qEm7okdJLNDBBYNOlCMVT5etmH4VmPPLbsnnOm29MvwppuM9II4JeDTi58qlJN24r2XuTxriq0+O7XPLaC/mfNuKZPCzlOTfO3ane6OvSw7uazlXaanjWoyRuGROMupwXJXqZp9RPr5nu1bl1s1PA9e6yYpyqVWviY3F9ZUWua5Pa12n0SSObCnm8JlyTvvp+wwcWblyX39p6Y6SSXduYWXrFm2pw+idH+JRmlGT8pfvN1xOd4nR8p0utlCvV1Ndh9+/0R8Px6jh37RqcePNLLmyRg8sIzrHCkqv12fJl0bvh6GH8qTHl8qy6TNiyPNhfPzU5QlueWq4jOqlp4Xa3uXUuw+7dKeE6daTO46fTwksUmpQwwjKLW9ppbHxjiMV2TVlymtbdelnM92cOYyY55J881SXVFKkl3I2WLXRwvG2k+ScJU91s73XdseGbJXW7fYazwlqab6zWOPf58Ry63V+Pcx/tX3jhPTTT5ox8LeGUkvK87E/ZJdX3nQwyxklKElKMuqUWmmfnvo5ruvDL2wZ1vCOMZsErhJrvS3jL2xO1w9PO7n1WR5SZpeFdJcedxhOoZJbRV+TN+rtRtZzOeU01Ls3IWPO4u4tr2HlKZ5OZhpHSLhWPW43NJR1EFtJbKfqkfOMkHFuMlTi2mn1pn03Bl8r27HD9KsSjqJNfWVv2nLqT9SxqBCsLObJisQmwG2JisRQ7GS2FhXnYHMeMWr9JD9Pg+UPGLV+kj+Rg+U+n4L7R1A0zl10j1fpY/kYPlH4yaz0sP0+n+Qn177HUWOzl/GXWelj+n0/yFeNGt9NH9PpvkH177V06Z1nRWf9DlXqf8UfK10o1vpo/p9P8h6Y+l/EYqoalxT61HDgj/CInQu/JK+u+EFLKkm20kk22+xHyXxy4l9ql+Vh+UUumHEXs9S2ns08WBpr8JfgvtrubjpBxf8AaMzqXkR8mHs7zTvLb5W9+z1nj4yaz0sP02m+QT6R6z0sP0+n+Q+jGSTTDccH1/DsL5tTo9RqctNNrW+AxJdyjGN+9s7LhGDgOthzx4fvF1KEtdqeaEu51I+aeMWru/Cwv/ptP8hePpRrou451F98cGCL/dAll/K1jZPL7DDotwV/7vh+r1fzjfQzgj6+Hw/V6v5z5GumPEl1avJ+DF8o/HTif2zJ+DF8pnWXtrux9PrEuhXBP+Hx/V6z5zpuD8TxaHBDTaTT48eHFzckHkyTq2295Nt7s+APpnxN/wC2Zfw4/lF44cS+15fw4/lL25e07p6ffeJdJFmxzxZMOJwyQlCaUskW4tU907R816Q/Q+lhzT0kpSe0Ma12rUpv757L1nFvpdxH7Xk/Dj+U8cnSPWSdyzcz75YsLfv5Sdl3zWp1JJxHnxPienyV+zaX9mavm/1rLqOddnn9RrY5PWbPxg1fpV+Tg+UPp/VekX5OD5Tpw53lgafO4TUk1afedDk41GEOZNOUkqVms+n9X6Vfk4PlH4wav0q/JwfKE02XCeJtZoZnLy4STjv5vqPsej18c2OGSPVOKfsfaj4X4w6z03/iw/Ke+PpZxCKqOryxXdFY0v8A1M5Y7Jw+4SyEOZ8TfS/iX2zP/wBnwF428R+2Z/fH4HP4r7a2+2RyU17Ucj0pneof3nAeNnEftmf8S+B5T6Sa6TuWpyyffLlb/gZvRt/TbrLCzkfGDWfaMnuh8A8YdZ9on7ofAz9e+2XW2Kzk/GHWfaJ+6HwF4waz7RP3Q+A+vfY62xWcn4waz7RP3Q+APj+s9PP3Q+A+vfY6tsEzk/p7V+nn7ofAf09q/Tz90PgPr32NYhgB9QYgAAAAAAAACwsACiwsACCwsQAOwsQAOxWAFBYWAEAFgABYWAAAWAAMLABoAAABYCABiAAAAAKBoAL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0" name="Group 9"/>
          <p:cNvGrpSpPr/>
          <p:nvPr/>
        </p:nvGrpSpPr>
        <p:grpSpPr>
          <a:xfrm>
            <a:off x="3352799" y="1828800"/>
            <a:ext cx="5591148" cy="4114800"/>
            <a:chOff x="4121290" y="1668966"/>
            <a:chExt cx="4857722" cy="3552626"/>
          </a:xfrm>
        </p:grpSpPr>
        <p:pic>
          <p:nvPicPr>
            <p:cNvPr id="1026" name="Picture 2" descr="https://encrypted-tbn2.gstatic.com/images?q=tbn:ANd9GcTVqxubVa0bkw9RoQPfDBMrXfvDSxZiHQyqFSZtq_PbV81mjeAHf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1290" y="1668966"/>
              <a:ext cx="4857721" cy="1042122"/>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eatmedaily.com/wordpress/wp-content/uploads/2009/09/marshmallow.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1291" y="2486874"/>
              <a:ext cx="4857721" cy="2734718"/>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239000" cy="1001751"/>
          </a:xfrm>
        </p:spPr>
        <p:txBody>
          <a:bodyPr>
            <a:noAutofit/>
          </a:bodyPr>
          <a:lstStyle/>
          <a:p>
            <a:pPr algn="l"/>
            <a:r>
              <a:rPr lang="en-US" sz="3200" b="1" dirty="0" smtClean="0">
                <a:solidFill>
                  <a:schemeClr val="accent1">
                    <a:lumMod val="75000"/>
                  </a:schemeClr>
                </a:solidFill>
              </a:rPr>
              <a:t>The Augsburg Confession, XVIII</a:t>
            </a:r>
            <a:br>
              <a:rPr lang="en-US" sz="3200" b="1" dirty="0" smtClean="0">
                <a:solidFill>
                  <a:schemeClr val="accent1">
                    <a:lumMod val="75000"/>
                  </a:schemeClr>
                </a:solidFill>
              </a:rPr>
            </a:br>
            <a:r>
              <a:rPr lang="en-US" sz="3200" b="1" dirty="0" smtClean="0">
                <a:solidFill>
                  <a:schemeClr val="accent1">
                    <a:lumMod val="75000"/>
                  </a:schemeClr>
                </a:solidFill>
              </a:rPr>
              <a:t>“On Free Will”</a:t>
            </a:r>
            <a:endParaRPr lang="en-US" sz="3200" b="1" dirty="0">
              <a:solidFill>
                <a:schemeClr val="accent1">
                  <a:lumMod val="75000"/>
                </a:schemeClr>
              </a:solidFill>
            </a:endParaRPr>
          </a:p>
        </p:txBody>
      </p:sp>
      <p:sp>
        <p:nvSpPr>
          <p:cNvPr id="3" name="Content Placeholder 2"/>
          <p:cNvSpPr>
            <a:spLocks noGrp="1"/>
          </p:cNvSpPr>
          <p:nvPr>
            <p:ph idx="1"/>
          </p:nvPr>
        </p:nvSpPr>
        <p:spPr>
          <a:xfrm>
            <a:off x="685800" y="1524000"/>
            <a:ext cx="7924800" cy="4191000"/>
          </a:xfrm>
        </p:spPr>
        <p:txBody>
          <a:bodyPr>
            <a:normAutofit/>
          </a:bodyPr>
          <a:lstStyle/>
          <a:p>
            <a:pPr marL="0" indent="0">
              <a:spcBef>
                <a:spcPts val="0"/>
              </a:spcBef>
              <a:buNone/>
            </a:pPr>
            <a:r>
              <a:rPr lang="en-US" sz="2400" dirty="0" smtClean="0"/>
              <a:t>Our churches teach </a:t>
            </a:r>
            <a:r>
              <a:rPr lang="en-US" sz="2400" dirty="0"/>
              <a:t>that man's will has some liberty </a:t>
            </a:r>
            <a:r>
              <a:rPr lang="en-US" sz="2400" dirty="0" smtClean="0"/>
              <a:t>to choose civil </a:t>
            </a:r>
            <a:r>
              <a:rPr lang="en-US" sz="2400" dirty="0"/>
              <a:t>righteousness, </a:t>
            </a:r>
            <a:r>
              <a:rPr lang="en-US" sz="2400" dirty="0" smtClean="0"/>
              <a:t>and for the choice of things </a:t>
            </a:r>
            <a:r>
              <a:rPr lang="en-US" sz="2400" dirty="0"/>
              <a:t>subject to reason. But it has no power, without the Holy </a:t>
            </a:r>
            <a:r>
              <a:rPr lang="en-US" sz="2400" dirty="0" smtClean="0"/>
              <a:t>Spirit, </a:t>
            </a:r>
            <a:r>
              <a:rPr lang="en-US" sz="2400" dirty="0"/>
              <a:t>to work the righteousness of God, that is, spiritual righteousness; since </a:t>
            </a:r>
            <a:r>
              <a:rPr lang="en-US" sz="2400" dirty="0" smtClean="0"/>
              <a:t>“the </a:t>
            </a:r>
            <a:r>
              <a:rPr lang="en-US" sz="2400" dirty="0"/>
              <a:t>natural man </a:t>
            </a:r>
            <a:r>
              <a:rPr lang="en-US" sz="2400" dirty="0" smtClean="0"/>
              <a:t>receives </a:t>
            </a:r>
            <a:r>
              <a:rPr lang="en-US" sz="2400" dirty="0"/>
              <a:t>not the things of the Spirit of God</a:t>
            </a:r>
            <a:r>
              <a:rPr lang="en-US" sz="2400" dirty="0" smtClean="0"/>
              <a:t>,” </a:t>
            </a:r>
            <a:r>
              <a:rPr lang="en-US" sz="2400" dirty="0"/>
              <a:t>1 Cor. 2,14; but this righteousness is </a:t>
            </a:r>
            <a:r>
              <a:rPr lang="en-US" sz="2400" dirty="0" smtClean="0"/>
              <a:t>worked </a:t>
            </a:r>
            <a:r>
              <a:rPr lang="en-US" sz="2400" dirty="0"/>
              <a:t>in the heart when the Holy </a:t>
            </a:r>
            <a:r>
              <a:rPr lang="en-US" sz="2400" dirty="0" smtClean="0"/>
              <a:t>Spirit </a:t>
            </a:r>
            <a:r>
              <a:rPr lang="en-US" sz="2400" dirty="0"/>
              <a:t>is received through the </a:t>
            </a:r>
            <a:r>
              <a:rPr lang="en-US" sz="2400" dirty="0" smtClean="0"/>
              <a:t>Word.</a:t>
            </a:r>
            <a:r>
              <a:rPr lang="en-US" dirty="0" smtClean="0"/>
              <a:t/>
            </a:r>
            <a:br>
              <a:rPr lang="en-US" dirty="0" smtClean="0"/>
            </a:br>
            <a:r>
              <a:rPr lang="en-US" dirty="0" smtClean="0"/>
              <a:t>		</a:t>
            </a:r>
            <a:r>
              <a:rPr lang="en-US" dirty="0" smtClean="0"/>
              <a:t>		(</a:t>
            </a:r>
            <a:r>
              <a:rPr lang="en-US" sz="2400" dirty="0" smtClean="0"/>
              <a:t>See also FC Ep Art. II and FC SD Art. II)</a:t>
            </a:r>
            <a:r>
              <a:rPr lang="en-US" dirty="0" smtClean="0"/>
              <a:t/>
            </a:r>
            <a:br>
              <a:rPr lang="en-US" dirty="0" smtClean="0"/>
            </a:br>
            <a:endParaRPr lang="en-US" dirty="0" smtClean="0"/>
          </a:p>
          <a:p>
            <a:pPr marL="0" indent="0" algn="ctr">
              <a:spcBef>
                <a:spcPts val="0"/>
              </a:spcBef>
              <a:buNone/>
            </a:pPr>
            <a:r>
              <a:rPr lang="en-US" sz="3200" b="1" i="1" dirty="0" smtClean="0">
                <a:solidFill>
                  <a:srgbClr val="C00000"/>
                </a:solidFill>
                <a:latin typeface="Calibri" panose="020F0502020204030204" pitchFamily="34" charset="0"/>
              </a:rPr>
              <a:t>Not free will, then, but a will limited by sin</a:t>
            </a:r>
            <a:br>
              <a:rPr lang="en-US" sz="3200" b="1" i="1" dirty="0" smtClean="0">
                <a:solidFill>
                  <a:srgbClr val="C00000"/>
                </a:solidFill>
                <a:latin typeface="Calibri" panose="020F0502020204030204" pitchFamily="34" charset="0"/>
              </a:rPr>
            </a:br>
            <a:r>
              <a:rPr lang="en-US" sz="3200" b="1" i="1" dirty="0" smtClean="0">
                <a:solidFill>
                  <a:srgbClr val="C00000"/>
                </a:solidFill>
                <a:latin typeface="Calibri" panose="020F0502020204030204" pitchFamily="34" charset="0"/>
              </a:rPr>
              <a:t>even in civil matters and matters of reason. </a:t>
            </a: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Tree>
    <p:extLst>
      <p:ext uri="{BB962C8B-B14F-4D97-AF65-F5344CB8AC3E}">
        <p14:creationId xmlns:p14="http://schemas.microsoft.com/office/powerpoint/2010/main" val="64203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0179" y="540210"/>
            <a:ext cx="8244642" cy="911352"/>
          </a:xfrm>
        </p:spPr>
        <p:txBody>
          <a:bodyPr>
            <a:noAutofit/>
          </a:bodyPr>
          <a:lstStyle/>
          <a:p>
            <a:pPr algn="l"/>
            <a:r>
              <a:rPr lang="en-US" sz="3200" b="1" dirty="0" smtClean="0">
                <a:solidFill>
                  <a:schemeClr val="accent1">
                    <a:lumMod val="75000"/>
                  </a:schemeClr>
                </a:solidFill>
              </a:rPr>
              <a:t>The Re-vision </a:t>
            </a:r>
            <a:r>
              <a:rPr lang="en-US" sz="3200" b="1" dirty="0" smtClean="0">
                <a:solidFill>
                  <a:schemeClr val="accent1">
                    <a:lumMod val="75000"/>
                  </a:schemeClr>
                </a:solidFill>
              </a:rPr>
              <a:t>from</a:t>
            </a:r>
            <a:br>
              <a:rPr lang="en-US" sz="3200" b="1" dirty="0" smtClean="0">
                <a:solidFill>
                  <a:schemeClr val="accent1">
                    <a:lumMod val="75000"/>
                  </a:schemeClr>
                </a:solidFill>
              </a:rPr>
            </a:br>
            <a:r>
              <a:rPr lang="en-US" sz="900" b="1" dirty="0" smtClean="0">
                <a:solidFill>
                  <a:schemeClr val="accent1">
                    <a:lumMod val="75000"/>
                  </a:schemeClr>
                </a:solidFill>
              </a:rPr>
              <a:t>   </a:t>
            </a:r>
            <a:r>
              <a:rPr lang="en-US" sz="3200" b="1" dirty="0" smtClean="0">
                <a:solidFill>
                  <a:schemeClr val="accent1">
                    <a:lumMod val="75000"/>
                  </a:schemeClr>
                </a:solidFill>
              </a:rPr>
              <a:t/>
            </a:r>
            <a:br>
              <a:rPr lang="en-US" sz="3200" b="1" dirty="0" smtClean="0">
                <a:solidFill>
                  <a:schemeClr val="accent1">
                    <a:lumMod val="75000"/>
                  </a:schemeClr>
                </a:solidFill>
              </a:rPr>
            </a:br>
            <a:r>
              <a:rPr lang="en-US" sz="3200" b="1" dirty="0" smtClean="0">
                <a:solidFill>
                  <a:schemeClr val="accent1">
                    <a:lumMod val="75000"/>
                  </a:schemeClr>
                </a:solidFill>
              </a:rPr>
              <a:t>	Reformation 	     to	     Enlightenment </a:t>
            </a:r>
            <a:endParaRPr lang="en-US" sz="3200" b="1" dirty="0">
              <a:solidFill>
                <a:schemeClr val="accent1">
                  <a:lumMod val="75000"/>
                </a:schemeClr>
              </a:solidFill>
            </a:endParaRPr>
          </a:p>
        </p:txBody>
      </p:sp>
      <p:sp>
        <p:nvSpPr>
          <p:cNvPr id="11" name="Content Placeholder 10"/>
          <p:cNvSpPr>
            <a:spLocks noGrp="1"/>
          </p:cNvSpPr>
          <p:nvPr>
            <p:ph sz="half" idx="4294967295"/>
          </p:nvPr>
        </p:nvSpPr>
        <p:spPr>
          <a:xfrm>
            <a:off x="5121442" y="1625580"/>
            <a:ext cx="4038600" cy="4191000"/>
          </a:xfrm>
        </p:spPr>
        <p:txBody>
          <a:bodyPr>
            <a:normAutofit/>
          </a:bodyPr>
          <a:lstStyle/>
          <a:p>
            <a:r>
              <a:rPr lang="en-US" sz="2400" b="1" dirty="0" smtClean="0"/>
              <a:t>Enlightenment liberty</a:t>
            </a:r>
            <a:r>
              <a:rPr lang="en-US" sz="2400" b="1" dirty="0"/>
              <a:t>:</a:t>
            </a:r>
            <a:endParaRPr lang="en-US" sz="2400" dirty="0"/>
          </a:p>
          <a:p>
            <a:pPr>
              <a:buClrTx/>
              <a:buFont typeface="Wingdings" panose="05000000000000000000" pitchFamily="2" charset="2"/>
              <a:buChar char="ü"/>
            </a:pPr>
            <a:r>
              <a:rPr lang="en-US" sz="2400" dirty="0"/>
              <a:t>Frees us </a:t>
            </a:r>
            <a:r>
              <a:rPr lang="en-US" sz="2400" i="1" dirty="0"/>
              <a:t>from</a:t>
            </a:r>
            <a:r>
              <a:rPr lang="en-US" sz="2400" dirty="0"/>
              <a:t> the rule of tyrants and </a:t>
            </a:r>
            <a:r>
              <a:rPr lang="en-US" sz="2400" dirty="0" smtClean="0"/>
              <a:t>tradition.</a:t>
            </a:r>
            <a:endParaRPr lang="en-US" sz="2400" dirty="0"/>
          </a:p>
          <a:p>
            <a:pPr>
              <a:buClrTx/>
              <a:buFont typeface="Wingdings" panose="05000000000000000000" pitchFamily="2" charset="2"/>
              <a:buChar char="ü"/>
            </a:pPr>
            <a:r>
              <a:rPr lang="en-US" sz="2400" dirty="0"/>
              <a:t>Frees us </a:t>
            </a:r>
            <a:r>
              <a:rPr lang="en-US" sz="2400" i="1" dirty="0"/>
              <a:t>to</a:t>
            </a:r>
            <a:r>
              <a:rPr lang="en-US" sz="2400" dirty="0"/>
              <a:t> advance self-interest according to law and </a:t>
            </a:r>
            <a:r>
              <a:rPr lang="en-US" sz="2400" dirty="0" smtClean="0"/>
              <a:t>reason that I exercise.</a:t>
            </a:r>
            <a:endParaRPr lang="en-US" sz="2400" dirty="0"/>
          </a:p>
        </p:txBody>
      </p:sp>
      <p:sp>
        <p:nvSpPr>
          <p:cNvPr id="10" name="Content Placeholder 9"/>
          <p:cNvSpPr>
            <a:spLocks noGrp="1"/>
          </p:cNvSpPr>
          <p:nvPr>
            <p:ph sz="half" idx="4294967295"/>
          </p:nvPr>
        </p:nvSpPr>
        <p:spPr>
          <a:xfrm>
            <a:off x="525879" y="1625580"/>
            <a:ext cx="4038600" cy="3343311"/>
          </a:xfrm>
        </p:spPr>
        <p:txBody>
          <a:bodyPr>
            <a:normAutofit/>
          </a:bodyPr>
          <a:lstStyle/>
          <a:p>
            <a:r>
              <a:rPr lang="en-US" sz="2400" b="1" dirty="0" smtClean="0"/>
              <a:t>Christian liberty:</a:t>
            </a:r>
            <a:endParaRPr lang="en-US" sz="2400" dirty="0"/>
          </a:p>
          <a:p>
            <a:pPr lvl="1">
              <a:buClrTx/>
              <a:buFont typeface="Wingdings" panose="05000000000000000000" pitchFamily="2" charset="2"/>
              <a:buChar char="ü"/>
            </a:pPr>
            <a:r>
              <a:rPr lang="en-US" sz="2400" dirty="0">
                <a:solidFill>
                  <a:schemeClr val="tx1"/>
                </a:solidFill>
              </a:rPr>
              <a:t>Frees us </a:t>
            </a:r>
            <a:r>
              <a:rPr lang="en-US" sz="2400" i="1" dirty="0">
                <a:solidFill>
                  <a:schemeClr val="tx1"/>
                </a:solidFill>
              </a:rPr>
              <a:t>from</a:t>
            </a:r>
            <a:r>
              <a:rPr lang="en-US" sz="2400" dirty="0">
                <a:solidFill>
                  <a:schemeClr val="tx1"/>
                </a:solidFill>
              </a:rPr>
              <a:t> sin, the Law, death, and the power of the </a:t>
            </a:r>
            <a:r>
              <a:rPr lang="en-US" sz="2400" dirty="0" smtClean="0">
                <a:solidFill>
                  <a:schemeClr val="tx1"/>
                </a:solidFill>
              </a:rPr>
              <a:t>devil.</a:t>
            </a:r>
            <a:endParaRPr lang="en-US" sz="2400" dirty="0">
              <a:solidFill>
                <a:schemeClr val="tx1"/>
              </a:solidFill>
            </a:endParaRPr>
          </a:p>
          <a:p>
            <a:pPr lvl="1">
              <a:buClrTx/>
              <a:buSzPct val="85000"/>
              <a:buFont typeface="Wingdings" panose="05000000000000000000" pitchFamily="2" charset="2"/>
              <a:buChar char="ü"/>
            </a:pPr>
            <a:r>
              <a:rPr lang="en-US" sz="2400" dirty="0" smtClean="0">
                <a:solidFill>
                  <a:schemeClr val="tx1"/>
                </a:solidFill>
              </a:rPr>
              <a:t>Fre</a:t>
            </a:r>
            <a:r>
              <a:rPr lang="en-US" sz="2400" dirty="0">
                <a:solidFill>
                  <a:schemeClr val="tx1"/>
                </a:solidFill>
              </a:rPr>
              <a:t>e</a:t>
            </a:r>
            <a:r>
              <a:rPr lang="en-US" sz="2400" dirty="0" smtClean="0">
                <a:solidFill>
                  <a:schemeClr val="tx1"/>
                </a:solidFill>
              </a:rPr>
              <a:t>s </a:t>
            </a:r>
            <a:r>
              <a:rPr lang="en-US" sz="2400" dirty="0">
                <a:solidFill>
                  <a:schemeClr val="tx1"/>
                </a:solidFill>
              </a:rPr>
              <a:t>us </a:t>
            </a:r>
            <a:r>
              <a:rPr lang="en-US" sz="2400" i="1" dirty="0">
                <a:solidFill>
                  <a:schemeClr val="tx1"/>
                </a:solidFill>
              </a:rPr>
              <a:t>to</a:t>
            </a:r>
            <a:r>
              <a:rPr lang="en-US" sz="2400" dirty="0">
                <a:solidFill>
                  <a:schemeClr val="tx1"/>
                </a:solidFill>
              </a:rPr>
              <a:t> serve our neighbor rather than </a:t>
            </a:r>
            <a:r>
              <a:rPr lang="en-US" sz="2400" dirty="0" smtClean="0">
                <a:solidFill>
                  <a:schemeClr val="tx1"/>
                </a:solidFill>
              </a:rPr>
              <a:t>self according to the grace God has freely given to me.</a:t>
            </a:r>
            <a:endParaRPr lang="en-US" sz="2400" dirty="0">
              <a:solidFill>
                <a:schemeClr val="tx1"/>
              </a:solidFill>
            </a:endParaRPr>
          </a:p>
          <a:p>
            <a:endParaRPr lang="en-US" dirty="0"/>
          </a:p>
          <a:p>
            <a:endParaRPr lang="en-US" dirty="0"/>
          </a:p>
        </p:txBody>
      </p:sp>
      <p:sp>
        <p:nvSpPr>
          <p:cNvPr id="12" name="TextBox 11"/>
          <p:cNvSpPr txBox="1"/>
          <p:nvPr/>
        </p:nvSpPr>
        <p:spPr>
          <a:xfrm>
            <a:off x="442158" y="5114835"/>
            <a:ext cx="8521564" cy="1200329"/>
          </a:xfrm>
          <a:prstGeom prst="rect">
            <a:avLst/>
          </a:prstGeom>
          <a:noFill/>
        </p:spPr>
        <p:txBody>
          <a:bodyPr wrap="none" rtlCol="0">
            <a:spAutoFit/>
          </a:bodyPr>
          <a:lstStyle/>
          <a:p>
            <a:pPr marL="342900" indent="-342900">
              <a:buFont typeface="Arial" panose="020B0604020202020204" pitchFamily="34" charset="0"/>
              <a:buChar char="•"/>
            </a:pPr>
            <a:r>
              <a:rPr lang="en-US" sz="2400" dirty="0" smtClean="0">
                <a:solidFill>
                  <a:srgbClr val="C00000"/>
                </a:solidFill>
                <a:latin typeface="Calibri" panose="020F0502020204030204" pitchFamily="34" charset="0"/>
              </a:rPr>
              <a:t>Which of these do we tend to emphasize in our instruction?</a:t>
            </a:r>
          </a:p>
          <a:p>
            <a:pPr marL="342900" indent="-342900">
              <a:buFont typeface="Arial" panose="020B0604020202020204" pitchFamily="34" charset="0"/>
              <a:buChar char="•"/>
            </a:pPr>
            <a:r>
              <a:rPr lang="en-US" sz="2400" dirty="0" smtClean="0">
                <a:solidFill>
                  <a:srgbClr val="C00000"/>
                </a:solidFill>
                <a:latin typeface="Calibri" panose="020F0502020204030204" pitchFamily="34" charset="0"/>
              </a:rPr>
              <a:t>Which of these do our students operate with?</a:t>
            </a:r>
          </a:p>
          <a:p>
            <a:pPr marL="342900" indent="-342900">
              <a:buFont typeface="Arial" panose="020B0604020202020204" pitchFamily="34" charset="0"/>
              <a:buChar char="•"/>
            </a:pPr>
            <a:r>
              <a:rPr lang="en-US" sz="2400" dirty="0" smtClean="0">
                <a:solidFill>
                  <a:srgbClr val="C00000"/>
                </a:solidFill>
                <a:latin typeface="Calibri" panose="020F0502020204030204" pitchFamily="34" charset="0"/>
              </a:rPr>
              <a:t>Can we teach both?  Do we?  Is this a two-kingdoms distinction?</a:t>
            </a:r>
            <a:endParaRPr lang="en-US" sz="2400" dirty="0">
              <a:solidFill>
                <a:srgbClr val="C00000"/>
              </a:solidFill>
              <a:latin typeface="Calibri" panose="020F0502020204030204" pitchFamily="34" charset="0"/>
            </a:endParaRPr>
          </a:p>
        </p:txBody>
      </p:sp>
    </p:spTree>
    <p:extLst>
      <p:ext uri="{BB962C8B-B14F-4D97-AF65-F5344CB8AC3E}">
        <p14:creationId xmlns:p14="http://schemas.microsoft.com/office/powerpoint/2010/main" val="1014778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tatic.lulu.com/browse/product_thumbnail.php?productId=3539676&amp;resolution=3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81000"/>
            <a:ext cx="2971800" cy="4464678"/>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pic>
        <p:nvPicPr>
          <p:cNvPr id="1030" name="Picture 6" descr="http://www.trinitybookservice.com/media/catalog/product/cache/1/image/9df78eab33525d08d6e5fb8d27136e95/b/o/bondage_of_the_will_martin_luth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81000"/>
            <a:ext cx="4464678" cy="446467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1998" y="5166732"/>
            <a:ext cx="7462299" cy="523220"/>
          </a:xfrm>
          <a:prstGeom prst="rect">
            <a:avLst/>
          </a:prstGeom>
          <a:noFill/>
        </p:spPr>
        <p:txBody>
          <a:bodyPr wrap="none" rtlCol="0">
            <a:spAutoFit/>
          </a:bodyPr>
          <a:lstStyle/>
          <a:p>
            <a:r>
              <a:rPr lang="en-US" sz="2800" dirty="0" smtClean="0">
                <a:solidFill>
                  <a:srgbClr val="C00000"/>
                </a:solidFill>
              </a:rPr>
              <a:t>Hey, Luther, which is it?  Make up your mind!</a:t>
            </a:r>
            <a:endParaRPr lang="en-US" sz="2800" dirty="0">
              <a:solidFill>
                <a:srgbClr val="C00000"/>
              </a:solidFill>
            </a:endParaRPr>
          </a:p>
        </p:txBody>
      </p:sp>
      <p:sp>
        <p:nvSpPr>
          <p:cNvPr id="6" name="TextBox 5"/>
          <p:cNvSpPr txBox="1"/>
          <p:nvPr/>
        </p:nvSpPr>
        <p:spPr>
          <a:xfrm>
            <a:off x="1026048" y="5704820"/>
            <a:ext cx="6934201" cy="646331"/>
          </a:xfrm>
          <a:prstGeom prst="rect">
            <a:avLst/>
          </a:prstGeom>
          <a:noFill/>
        </p:spPr>
        <p:txBody>
          <a:bodyPr wrap="square" rtlCol="0">
            <a:spAutoFit/>
          </a:bodyPr>
          <a:lstStyle/>
          <a:p>
            <a:r>
              <a:rPr lang="en-US" i="1" dirty="0" smtClean="0"/>
              <a:t>Concerning Christian Liberty </a:t>
            </a:r>
            <a:r>
              <a:rPr lang="en-US" dirty="0" smtClean="0"/>
              <a:t>is very readable.  </a:t>
            </a:r>
            <a:r>
              <a:rPr lang="en-US" i="1" dirty="0" smtClean="0"/>
              <a:t>The Bondage of</a:t>
            </a:r>
            <a:br>
              <a:rPr lang="en-US" i="1" dirty="0" smtClean="0"/>
            </a:br>
            <a:r>
              <a:rPr lang="en-US" i="1" dirty="0" smtClean="0"/>
              <a:t>the Will</a:t>
            </a:r>
            <a:r>
              <a:rPr lang="en-US" dirty="0" smtClean="0"/>
              <a:t> takes a bit of work but is interesting and worth the effort.</a:t>
            </a:r>
            <a:endParaRPr lang="en-US" dirty="0"/>
          </a:p>
        </p:txBody>
      </p:sp>
    </p:spTree>
    <p:extLst>
      <p:ext uri="{BB962C8B-B14F-4D97-AF65-F5344CB8AC3E}">
        <p14:creationId xmlns:p14="http://schemas.microsoft.com/office/powerpoint/2010/main" val="26018539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ecx.images-amazon.com/images/I/51kmMoWGdLL._SY344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900" y="461461"/>
            <a:ext cx="3124200" cy="454190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359427"/>
            <a:ext cx="5257800" cy="5693866"/>
          </a:xfrm>
          <a:prstGeom prst="rect">
            <a:avLst/>
          </a:prstGeom>
          <a:noFill/>
        </p:spPr>
        <p:txBody>
          <a:bodyPr wrap="square" rtlCol="0">
            <a:spAutoFit/>
          </a:bodyPr>
          <a:lstStyle/>
          <a:p>
            <a:r>
              <a:rPr lang="en-US" sz="2000" dirty="0" smtClean="0"/>
              <a:t>The genius of Luther’s theology is that he</a:t>
            </a:r>
          </a:p>
          <a:p>
            <a:pPr marL="342900" indent="-342900">
              <a:buFont typeface="Wingdings" panose="05000000000000000000" pitchFamily="2" charset="2"/>
              <a:buChar char="§"/>
            </a:pPr>
            <a:r>
              <a:rPr lang="en-US" sz="2000" dirty="0" smtClean="0"/>
              <a:t> recognized both Biblical themes of</a:t>
            </a:r>
          </a:p>
          <a:p>
            <a:pPr lvl="1"/>
            <a:r>
              <a:rPr lang="en-US" sz="2000" b="1" i="1" dirty="0" smtClean="0"/>
              <a:t>God’s sovereignty</a:t>
            </a:r>
            <a:r>
              <a:rPr lang="en-US" sz="2000" dirty="0" smtClean="0"/>
              <a:t>—that everything happens under God’s aegis and authority (“Let God be God!”)</a:t>
            </a:r>
          </a:p>
          <a:p>
            <a:r>
              <a:rPr lang="en-US" sz="2000" i="1" dirty="0" smtClean="0"/>
              <a:t>and</a:t>
            </a:r>
          </a:p>
          <a:p>
            <a:pPr lvl="1"/>
            <a:r>
              <a:rPr lang="en-US" sz="2000" b="1" i="1" dirty="0" smtClean="0"/>
              <a:t>Our agency</a:t>
            </a:r>
            <a:r>
              <a:rPr lang="en-US" sz="2000" dirty="0" smtClean="0"/>
              <a:t>—that we are accountable and responsible to God for the lives God has given us;</a:t>
            </a:r>
          </a:p>
          <a:p>
            <a:pPr lvl="1"/>
            <a:endParaRPr lang="en-US" sz="800" dirty="0"/>
          </a:p>
          <a:p>
            <a:pPr marL="342900" indent="-342900">
              <a:buFont typeface="Wingdings" panose="05000000000000000000" pitchFamily="2" charset="2"/>
              <a:buChar char="§"/>
            </a:pPr>
            <a:r>
              <a:rPr lang="en-US" sz="2000" dirty="0"/>
              <a:t>d</a:t>
            </a:r>
            <a:r>
              <a:rPr lang="en-US" sz="2000" dirty="0" smtClean="0"/>
              <a:t>id not seek to use reason to reconcile these two Biblical and self-evident truths (as philosophy has failed to do);</a:t>
            </a:r>
          </a:p>
          <a:p>
            <a:r>
              <a:rPr lang="en-US" sz="800" dirty="0" smtClean="0"/>
              <a:t>  </a:t>
            </a:r>
          </a:p>
          <a:p>
            <a:pPr marL="342900" indent="-342900">
              <a:buFont typeface="Wingdings" panose="05000000000000000000" pitchFamily="2" charset="2"/>
              <a:buChar char="§"/>
            </a:pPr>
            <a:r>
              <a:rPr lang="en-US" sz="2000" dirty="0" smtClean="0"/>
              <a:t>instead, locates their reconciliation in Christ alone (Christ is the end of the Law, Rom. 10:4);</a:t>
            </a:r>
          </a:p>
          <a:p>
            <a:r>
              <a:rPr lang="en-US" sz="800" dirty="0" smtClean="0"/>
              <a:t>  </a:t>
            </a:r>
          </a:p>
          <a:p>
            <a:pPr marL="342900" indent="-342900">
              <a:buFont typeface="Wingdings" panose="05000000000000000000" pitchFamily="2" charset="2"/>
              <a:buChar char="§"/>
            </a:pPr>
            <a:r>
              <a:rPr lang="en-US" sz="2000" dirty="0" smtClean="0"/>
              <a:t>and sustains both in creative tension for the life and formation of the Christian.</a:t>
            </a:r>
            <a:endParaRPr lang="en-US" sz="2000" dirty="0"/>
          </a:p>
        </p:txBody>
      </p:sp>
      <p:sp>
        <p:nvSpPr>
          <p:cNvPr id="3" name="TextBox 2"/>
          <p:cNvSpPr txBox="1"/>
          <p:nvPr/>
        </p:nvSpPr>
        <p:spPr>
          <a:xfrm>
            <a:off x="5486400" y="5105400"/>
            <a:ext cx="3505200" cy="1061829"/>
          </a:xfrm>
          <a:prstGeom prst="rect">
            <a:avLst/>
          </a:prstGeom>
          <a:noFill/>
        </p:spPr>
        <p:txBody>
          <a:bodyPr wrap="square" rtlCol="0">
            <a:spAutoFit/>
          </a:bodyPr>
          <a:lstStyle/>
          <a:p>
            <a:r>
              <a:rPr lang="en-US" sz="2100" b="1" dirty="0" smtClean="0">
                <a:solidFill>
                  <a:srgbClr val="C00000"/>
                </a:solidFill>
                <a:latin typeface="Calibri" panose="020F0502020204030204" pitchFamily="34" charset="0"/>
              </a:rPr>
              <a:t>Why is Luther’s insight less than satisfactory for some people? (esp. young people?)</a:t>
            </a:r>
            <a:endParaRPr lang="en-US" sz="2100"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15084690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318" y="380238"/>
            <a:ext cx="6916470" cy="687324"/>
          </a:xfrm>
        </p:spPr>
        <p:txBody>
          <a:bodyPr>
            <a:noAutofit/>
          </a:bodyPr>
          <a:lstStyle/>
          <a:p>
            <a:pPr algn="l"/>
            <a:r>
              <a:rPr lang="en-US" sz="3600" b="1" dirty="0" smtClean="0">
                <a:solidFill>
                  <a:schemeClr val="accent1">
                    <a:lumMod val="75000"/>
                  </a:schemeClr>
                </a:solidFill>
              </a:rPr>
              <a:t>Helping Students</a:t>
            </a:r>
            <a:endParaRPr lang="en-US" sz="3600" b="1" dirty="0">
              <a:solidFill>
                <a:schemeClr val="accent1">
                  <a:lumMod val="75000"/>
                </a:schemeClr>
              </a:solidFill>
            </a:endParaRPr>
          </a:p>
        </p:txBody>
      </p:sp>
      <p:sp>
        <p:nvSpPr>
          <p:cNvPr id="3" name="Content Placeholder 2"/>
          <p:cNvSpPr>
            <a:spLocks noGrp="1"/>
          </p:cNvSpPr>
          <p:nvPr>
            <p:ph idx="1"/>
          </p:nvPr>
        </p:nvSpPr>
        <p:spPr>
          <a:xfrm>
            <a:off x="533400" y="1100408"/>
            <a:ext cx="7782882" cy="5071792"/>
          </a:xfrm>
        </p:spPr>
        <p:txBody>
          <a:bodyPr>
            <a:noAutofit/>
          </a:bodyPr>
          <a:lstStyle/>
          <a:p>
            <a:r>
              <a:rPr lang="en-US" sz="2400" dirty="0" smtClean="0"/>
              <a:t>Pause them on:</a:t>
            </a:r>
          </a:p>
          <a:p>
            <a:pPr lvl="1">
              <a:buClrTx/>
              <a:buSzPct val="85000"/>
              <a:buFont typeface="Wingdings" panose="05000000000000000000" pitchFamily="2" charset="2"/>
              <a:buChar char="§"/>
            </a:pPr>
            <a:r>
              <a:rPr lang="en-US" sz="2400" dirty="0" smtClean="0">
                <a:solidFill>
                  <a:schemeClr val="tx1"/>
                </a:solidFill>
              </a:rPr>
              <a:t>“Well, we all have free will, right?”	</a:t>
            </a:r>
            <a:r>
              <a:rPr lang="en-US" sz="2400" i="1" dirty="0" smtClean="0">
                <a:solidFill>
                  <a:schemeClr val="tx1"/>
                </a:solidFill>
              </a:rPr>
              <a:t>Uh, no, not really</a:t>
            </a:r>
            <a:r>
              <a:rPr lang="en-US" sz="2400" dirty="0" smtClean="0">
                <a:solidFill>
                  <a:schemeClr val="tx1"/>
                </a:solidFill>
              </a:rPr>
              <a:t>.</a:t>
            </a:r>
          </a:p>
          <a:p>
            <a:pPr lvl="1">
              <a:buClrTx/>
              <a:buSzPct val="85000"/>
              <a:buFont typeface="Wingdings" panose="05000000000000000000" pitchFamily="2" charset="2"/>
              <a:buChar char="§"/>
            </a:pPr>
            <a:r>
              <a:rPr lang="en-US" sz="2400" dirty="0" smtClean="0">
                <a:solidFill>
                  <a:schemeClr val="tx1"/>
                </a:solidFill>
              </a:rPr>
              <a:t>“But we have free will—you know what I mean?”      </a:t>
            </a:r>
            <a:r>
              <a:rPr lang="en-US" sz="2400" i="1" dirty="0" smtClean="0">
                <a:solidFill>
                  <a:schemeClr val="tx1"/>
                </a:solidFill>
              </a:rPr>
              <a:t>No, actually, I don’t!  Help me to understand what you mean</a:t>
            </a:r>
            <a:r>
              <a:rPr lang="en-US" sz="2400" dirty="0" smtClean="0">
                <a:solidFill>
                  <a:schemeClr val="tx1"/>
                </a:solidFill>
              </a:rPr>
              <a:t>.</a:t>
            </a:r>
          </a:p>
          <a:p>
            <a:r>
              <a:rPr lang="en-US" sz="2400" dirty="0" smtClean="0"/>
              <a:t>“God has a plan for my life” and the God’s will discussion: How would you know?  On what authority would you make that claim?</a:t>
            </a:r>
          </a:p>
          <a:p>
            <a:r>
              <a:rPr lang="en-US" sz="2400" dirty="0" smtClean="0"/>
              <a:t>The LGBT, same-sex marriage, gender identity, and other instances of complex nature/nurture sin.</a:t>
            </a:r>
          </a:p>
          <a:p>
            <a:r>
              <a:rPr lang="en-US" sz="2400" dirty="0" smtClean="0"/>
              <a:t>When tragedy occurs and the theodicy problem: saying too much, and saying too little.</a:t>
            </a:r>
          </a:p>
          <a:p>
            <a:r>
              <a:rPr lang="en-US" sz="2400" dirty="0" smtClean="0"/>
              <a:t>“Concordia is a sheltered little bubble that treats us like children (and I’m big now and all grown up).”</a:t>
            </a: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Tree>
    <p:extLst>
      <p:ext uri="{BB962C8B-B14F-4D97-AF65-F5344CB8AC3E}">
        <p14:creationId xmlns:p14="http://schemas.microsoft.com/office/powerpoint/2010/main" val="1337043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832" y="525379"/>
            <a:ext cx="7010400" cy="914400"/>
          </a:xfrm>
        </p:spPr>
        <p:txBody>
          <a:bodyPr>
            <a:noAutofit/>
          </a:bodyPr>
          <a:lstStyle/>
          <a:p>
            <a:pPr algn="l"/>
            <a:r>
              <a:rPr lang="en-US" sz="3200" b="1" dirty="0" smtClean="0">
                <a:solidFill>
                  <a:schemeClr val="accent1">
                    <a:lumMod val="75000"/>
                  </a:schemeClr>
                </a:solidFill>
              </a:rPr>
              <a:t>Some </a:t>
            </a:r>
            <a:r>
              <a:rPr lang="en-US" sz="3200" b="1" dirty="0" smtClean="0">
                <a:solidFill>
                  <a:schemeClr val="accent1">
                    <a:lumMod val="75000"/>
                  </a:schemeClr>
                </a:solidFill>
              </a:rPr>
              <a:t>Christ-and-curriculum and Christ-and-campus topics</a:t>
            </a:r>
            <a:endParaRPr lang="en-US" sz="3200" b="1" dirty="0">
              <a:solidFill>
                <a:schemeClr val="accent1">
                  <a:lumMod val="75000"/>
                </a:schemeClr>
              </a:solidFill>
            </a:endParaRPr>
          </a:p>
        </p:txBody>
      </p:sp>
      <p:sp>
        <p:nvSpPr>
          <p:cNvPr id="3" name="Content Placeholder 2"/>
          <p:cNvSpPr>
            <a:spLocks noGrp="1"/>
          </p:cNvSpPr>
          <p:nvPr>
            <p:ph idx="1"/>
          </p:nvPr>
        </p:nvSpPr>
        <p:spPr>
          <a:xfrm>
            <a:off x="685800" y="1660358"/>
            <a:ext cx="7467600" cy="3962400"/>
          </a:xfrm>
        </p:spPr>
        <p:txBody>
          <a:bodyPr>
            <a:normAutofit/>
          </a:bodyPr>
          <a:lstStyle/>
          <a:p>
            <a:r>
              <a:rPr lang="en-US" dirty="0" smtClean="0"/>
              <a:t>The efficacy and ethics of torture</a:t>
            </a:r>
          </a:p>
          <a:p>
            <a:r>
              <a:rPr lang="en-US" dirty="0" smtClean="0"/>
              <a:t>Mass shootings, culpability, and the legal process</a:t>
            </a:r>
          </a:p>
          <a:p>
            <a:r>
              <a:rPr lang="en-US" dirty="0" smtClean="0"/>
              <a:t>LGBT, same-sex marriage, and gender identity</a:t>
            </a:r>
          </a:p>
          <a:p>
            <a:r>
              <a:rPr lang="en-US" dirty="0" smtClean="0"/>
              <a:t>Muslim views about </a:t>
            </a:r>
            <a:r>
              <a:rPr lang="en-US" i="1" dirty="0" err="1" smtClean="0"/>
              <a:t>insallah</a:t>
            </a:r>
            <a:r>
              <a:rPr lang="en-US" i="1" dirty="0" smtClean="0"/>
              <a:t>, </a:t>
            </a:r>
            <a:r>
              <a:rPr lang="en-US" dirty="0" smtClean="0"/>
              <a:t>“if God wills”</a:t>
            </a:r>
          </a:p>
          <a:p>
            <a:r>
              <a:rPr lang="en-US" dirty="0" smtClean="0"/>
              <a:t>Close communion, personal freedom, and community liberty</a:t>
            </a:r>
          </a:p>
          <a:p>
            <a:r>
              <a:rPr lang="en-US" dirty="0" smtClean="0"/>
              <a:t>The “God has a plan for my life” and “God must be telling me…” discussions</a:t>
            </a:r>
          </a:p>
          <a:p>
            <a:r>
              <a:rPr lang="en-US" dirty="0" smtClean="0"/>
              <a:t>External regulation, compliance, accreditation, assessment</a:t>
            </a:r>
          </a:p>
          <a:p>
            <a:r>
              <a:rPr lang="en-US" dirty="0" smtClean="0"/>
              <a:t>The predestination </a:t>
            </a:r>
            <a:r>
              <a:rPr lang="en-US" dirty="0" smtClean="0"/>
              <a:t>topic</a:t>
            </a:r>
            <a:endParaRPr lang="en-US" dirty="0" smtClean="0"/>
          </a:p>
          <a:p>
            <a:r>
              <a:rPr lang="en-US" dirty="0" smtClean="0"/>
              <a:t>College adolescents free to take on long-term debt</a:t>
            </a:r>
          </a:p>
          <a:p>
            <a:endParaRPr lang="en-US" dirty="0" smtClean="0"/>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Tree>
    <p:extLst>
      <p:ext uri="{BB962C8B-B14F-4D97-AF65-F5344CB8AC3E}">
        <p14:creationId xmlns:p14="http://schemas.microsoft.com/office/powerpoint/2010/main" val="19296867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318" y="380238"/>
            <a:ext cx="6916470" cy="687324"/>
          </a:xfrm>
        </p:spPr>
        <p:txBody>
          <a:bodyPr>
            <a:noAutofit/>
          </a:bodyPr>
          <a:lstStyle/>
          <a:p>
            <a:pPr algn="l"/>
            <a:r>
              <a:rPr lang="en-US" sz="3600" b="1" dirty="0" smtClean="0">
                <a:solidFill>
                  <a:schemeClr val="accent1">
                    <a:lumMod val="75000"/>
                  </a:schemeClr>
                </a:solidFill>
              </a:rPr>
              <a:t>Closing Slide: </a:t>
            </a:r>
            <a:r>
              <a:rPr lang="en-US" sz="3600" b="1" dirty="0" smtClean="0">
                <a:solidFill>
                  <a:schemeClr val="accent1">
                    <a:lumMod val="75000"/>
                  </a:schemeClr>
                </a:solidFill>
              </a:rPr>
              <a:t>Luther on Youth</a:t>
            </a:r>
            <a:endParaRPr lang="en-US" sz="3600" b="1" dirty="0">
              <a:solidFill>
                <a:schemeClr val="accent1">
                  <a:lumMod val="75000"/>
                </a:schemeClr>
              </a:solidFill>
            </a:endParaRPr>
          </a:p>
        </p:txBody>
      </p:sp>
      <p:sp>
        <p:nvSpPr>
          <p:cNvPr id="8" name="TextBox 7"/>
          <p:cNvSpPr txBox="1"/>
          <p:nvPr/>
        </p:nvSpPr>
        <p:spPr>
          <a:xfrm>
            <a:off x="457200" y="1676400"/>
            <a:ext cx="5991588" cy="4493538"/>
          </a:xfrm>
          <a:prstGeom prst="rect">
            <a:avLst/>
          </a:prstGeom>
          <a:noFill/>
        </p:spPr>
        <p:txBody>
          <a:bodyPr wrap="square" rtlCol="0">
            <a:spAutoFit/>
          </a:bodyPr>
          <a:lstStyle/>
          <a:p>
            <a:r>
              <a:rPr lang="en-US" sz="2800" dirty="0"/>
              <a:t>Youth need to be restrained and trained by the iron bars of rules and </a:t>
            </a:r>
            <a:r>
              <a:rPr lang="en-US" sz="2800" dirty="0" smtClean="0"/>
              <a:t>regulations [the Law] lest</a:t>
            </a:r>
            <a:r>
              <a:rPr lang="en-US" sz="2800" dirty="0"/>
              <a:t>, in their unchecked ardor, they rush headlong into vice after vice.</a:t>
            </a:r>
          </a:p>
          <a:p>
            <a:r>
              <a:rPr lang="en-US" sz="1000" dirty="0"/>
              <a:t>  </a:t>
            </a:r>
          </a:p>
          <a:p>
            <a:r>
              <a:rPr lang="en-US" sz="2800" dirty="0"/>
              <a:t>On the other hand, it would be death for them always to be held in bondage to these rules, thinking that </a:t>
            </a:r>
            <a:r>
              <a:rPr lang="en-US" sz="2800" dirty="0" smtClean="0"/>
              <a:t>the Law justifies </a:t>
            </a:r>
            <a:r>
              <a:rPr lang="en-US" sz="2800" dirty="0"/>
              <a:t>them.  </a:t>
            </a:r>
          </a:p>
          <a:p>
            <a:r>
              <a:rPr lang="en-US" i="1" dirty="0" smtClean="0"/>
              <a:t>		</a:t>
            </a:r>
            <a:r>
              <a:rPr lang="en-US" sz="2400" i="1" dirty="0" smtClean="0"/>
              <a:t>Treatise </a:t>
            </a:r>
            <a:r>
              <a:rPr lang="en-US" sz="2400" i="1" dirty="0"/>
              <a:t>on Christian </a:t>
            </a:r>
            <a:r>
              <a:rPr lang="en-US" sz="2400" i="1" dirty="0" smtClean="0"/>
              <a:t>Liberty</a:t>
            </a:r>
            <a:endParaRPr lang="en-US" sz="2400" dirty="0"/>
          </a:p>
        </p:txBody>
      </p:sp>
      <p:pic>
        <p:nvPicPr>
          <p:cNvPr id="3074" name="Picture 2" descr="http://www.lcgs.org/images/lutheran%20ro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8788" y="364196"/>
            <a:ext cx="1904798" cy="1904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24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chemeClr val="accent1">
                    <a:lumMod val="75000"/>
                  </a:schemeClr>
                </a:solidFill>
              </a:rPr>
              <a:t>Free Will?  Or Free Won’t?</a:t>
            </a:r>
            <a:endParaRPr lang="en-US" sz="4000" b="1" dirty="0">
              <a:solidFill>
                <a:schemeClr val="accent1">
                  <a:lumMod val="75000"/>
                </a:schemeClr>
              </a:solidFill>
            </a:endParaRPr>
          </a:p>
        </p:txBody>
      </p:sp>
      <p:sp>
        <p:nvSpPr>
          <p:cNvPr id="3" name="Content Placeholder 2"/>
          <p:cNvSpPr>
            <a:spLocks noGrp="1"/>
          </p:cNvSpPr>
          <p:nvPr>
            <p:ph idx="1"/>
          </p:nvPr>
        </p:nvSpPr>
        <p:spPr>
          <a:xfrm>
            <a:off x="301752" y="1527048"/>
            <a:ext cx="7699248" cy="3883152"/>
          </a:xfrm>
        </p:spPr>
        <p:txBody>
          <a:bodyPr>
            <a:normAutofit/>
          </a:bodyPr>
          <a:lstStyle/>
          <a:p>
            <a:r>
              <a:rPr lang="en-US" sz="2400" dirty="0" smtClean="0"/>
              <a:t>Fourteen years later, the two-marshmallows </a:t>
            </a:r>
            <a:r>
              <a:rPr lang="en-US" sz="2400" dirty="0" smtClean="0"/>
              <a:t>kids score </a:t>
            </a:r>
            <a:r>
              <a:rPr lang="en-US" sz="2400" dirty="0" smtClean="0"/>
              <a:t>200 points higher on the SATs than do </a:t>
            </a:r>
            <a:r>
              <a:rPr lang="en-US" sz="2400" dirty="0" smtClean="0"/>
              <a:t>the one-marshmallow kids: </a:t>
            </a:r>
            <a:r>
              <a:rPr lang="en-US" sz="2400" dirty="0" smtClean="0">
                <a:latin typeface="Calibri" panose="020F0502020204030204" pitchFamily="34" charset="0"/>
              </a:rPr>
              <a:t>“</a:t>
            </a:r>
            <a:r>
              <a:rPr lang="en-US" sz="2400" dirty="0" smtClean="0">
                <a:latin typeface="Calibri" panose="020F0502020204030204" pitchFamily="34" charset="0"/>
              </a:rPr>
              <a:t>As the child’s prefrontal cortex develops, the </a:t>
            </a:r>
            <a:r>
              <a:rPr lang="en-US" sz="2400" dirty="0" smtClean="0">
                <a:latin typeface="Calibri" panose="020F0502020204030204" pitchFamily="34" charset="0"/>
              </a:rPr>
              <a:t>parent’s </a:t>
            </a:r>
            <a:r>
              <a:rPr lang="en-US" sz="2400" dirty="0" smtClean="0">
                <a:latin typeface="Calibri" panose="020F0502020204030204" pitchFamily="34" charset="0"/>
              </a:rPr>
              <a:t>‘no’ becomes internalized, a basis </a:t>
            </a:r>
            <a:r>
              <a:rPr lang="en-US" sz="2400" dirty="0" smtClean="0">
                <a:latin typeface="Calibri" panose="020F0502020204030204" pitchFamily="34" charset="0"/>
              </a:rPr>
              <a:t>for</a:t>
            </a:r>
            <a:r>
              <a:rPr lang="en-US" sz="2400" dirty="0" smtClean="0">
                <a:latin typeface="Calibri" panose="020F0502020204030204" pitchFamily="34" charset="0"/>
              </a:rPr>
              <a:t>	free will—or, rather, </a:t>
            </a:r>
            <a:r>
              <a:rPr lang="en-US" sz="2400" b="1" i="1" dirty="0" smtClean="0">
                <a:latin typeface="Calibri" panose="020F0502020204030204" pitchFamily="34" charset="0"/>
              </a:rPr>
              <a:t>free won’t</a:t>
            </a:r>
            <a:r>
              <a:rPr lang="en-US" sz="2400" dirty="0" smtClean="0">
                <a:latin typeface="Calibri" panose="020F0502020204030204" pitchFamily="34" charset="0"/>
              </a:rPr>
              <a:t>, our capacity </a:t>
            </a:r>
            <a:r>
              <a:rPr lang="en-US" sz="2400" dirty="0" smtClean="0">
                <a:latin typeface="Calibri" panose="020F0502020204030204" pitchFamily="34" charset="0"/>
              </a:rPr>
              <a:t>to resist </a:t>
            </a:r>
            <a:r>
              <a:rPr lang="en-US" sz="2400" dirty="0" smtClean="0">
                <a:latin typeface="Calibri" panose="020F0502020204030204" pitchFamily="34" charset="0"/>
              </a:rPr>
              <a:t>and manage impulse.”   </a:t>
            </a:r>
            <a:br>
              <a:rPr lang="en-US" sz="2400" dirty="0" smtClean="0">
                <a:latin typeface="Calibri" panose="020F0502020204030204" pitchFamily="34" charset="0"/>
              </a:rPr>
            </a:br>
            <a:r>
              <a:rPr lang="en-US" sz="2400" dirty="0" smtClean="0">
                <a:latin typeface="Calibri" panose="020F0502020204030204" pitchFamily="34" charset="0"/>
              </a:rPr>
              <a:t>			</a:t>
            </a:r>
            <a:r>
              <a:rPr lang="en-US" sz="2400" dirty="0" smtClean="0">
                <a:latin typeface="Calibri" panose="020F0502020204030204" pitchFamily="34" charset="0"/>
              </a:rPr>
              <a:t>	- </a:t>
            </a:r>
            <a:r>
              <a:rPr lang="en-US" sz="2400" dirty="0" smtClean="0">
                <a:latin typeface="Calibri" panose="020F0502020204030204" pitchFamily="34" charset="0"/>
              </a:rPr>
              <a:t>Cognitive Scientist Daniel Goleman</a:t>
            </a:r>
            <a:br>
              <a:rPr lang="en-US" sz="2400" dirty="0" smtClean="0">
                <a:latin typeface="Calibri" panose="020F0502020204030204" pitchFamily="34" charset="0"/>
              </a:rPr>
            </a:br>
            <a:endParaRPr lang="en-US" sz="2400" dirty="0" smtClean="0">
              <a:latin typeface="Calibri" panose="020F0502020204030204" pitchFamily="34" charset="0"/>
            </a:endParaRPr>
          </a:p>
          <a:p>
            <a:r>
              <a:rPr lang="en-US" sz="2400" u="sng" dirty="0" smtClean="0"/>
              <a:t>Table </a:t>
            </a:r>
            <a:r>
              <a:rPr lang="en-US" sz="2400" u="sng" dirty="0" smtClean="0"/>
              <a:t>Talk</a:t>
            </a:r>
            <a:r>
              <a:rPr lang="en-US" sz="2400" dirty="0" smtClean="0"/>
              <a:t>:	So </a:t>
            </a:r>
            <a:r>
              <a:rPr lang="en-US" sz="2400" dirty="0"/>
              <a:t>d</a:t>
            </a:r>
            <a:r>
              <a:rPr lang="en-US" sz="2400" dirty="0" smtClean="0"/>
              <a:t>o we have free will?  What evidence do </a:t>
            </a:r>
            <a:r>
              <a:rPr lang="en-US" sz="2400" dirty="0" smtClean="0"/>
              <a:t>			you see</a:t>
            </a:r>
            <a:r>
              <a:rPr lang="en-US" sz="2400" dirty="0" smtClean="0"/>
              <a:t>, </a:t>
            </a:r>
            <a:r>
              <a:rPr lang="en-US" sz="2400" dirty="0" smtClean="0"/>
              <a:t>pro </a:t>
            </a:r>
            <a:r>
              <a:rPr lang="en-US" sz="2400" dirty="0" smtClean="0"/>
              <a:t>or con?  How do you / we </a:t>
            </a:r>
            <a:r>
              <a:rPr lang="en-US" sz="2400" dirty="0" smtClean="0"/>
              <a:t>			express </a:t>
            </a:r>
            <a:r>
              <a:rPr lang="en-US" sz="2400" dirty="0" smtClean="0"/>
              <a:t>and frame this </a:t>
            </a:r>
            <a:r>
              <a:rPr lang="en-US" sz="2400" dirty="0" smtClean="0"/>
              <a:t>common </a:t>
            </a:r>
            <a:r>
              <a:rPr lang="en-US" sz="2400" dirty="0" smtClean="0"/>
              <a:t>phrase and </a:t>
            </a:r>
            <a:r>
              <a:rPr lang="en-US" sz="2400" dirty="0" smtClean="0"/>
              <a:t>			topic </a:t>
            </a:r>
            <a:r>
              <a:rPr lang="en-US" sz="2400" dirty="0" smtClean="0"/>
              <a:t>with our students?</a:t>
            </a: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chemeClr val="accent1">
                    <a:lumMod val="75000"/>
                  </a:schemeClr>
                </a:solidFill>
              </a:rPr>
              <a:t>Our </a:t>
            </a:r>
            <a:r>
              <a:rPr lang="en-US" sz="4000" b="1" dirty="0" smtClean="0">
                <a:solidFill>
                  <a:schemeClr val="accent1">
                    <a:lumMod val="75000"/>
                  </a:schemeClr>
                </a:solidFill>
              </a:rPr>
              <a:t>aim:</a:t>
            </a:r>
            <a:endParaRPr lang="en-US" sz="4000" b="1" dirty="0">
              <a:solidFill>
                <a:schemeClr val="accent1">
                  <a:lumMod val="75000"/>
                </a:schemeClr>
              </a:solidFill>
            </a:endParaRPr>
          </a:p>
        </p:txBody>
      </p:sp>
      <p:sp>
        <p:nvSpPr>
          <p:cNvPr id="3" name="Content Placeholder 2"/>
          <p:cNvSpPr>
            <a:spLocks noGrp="1"/>
          </p:cNvSpPr>
          <p:nvPr>
            <p:ph idx="1"/>
          </p:nvPr>
        </p:nvSpPr>
        <p:spPr>
          <a:xfrm>
            <a:off x="506504" y="1524000"/>
            <a:ext cx="3675355" cy="4419600"/>
          </a:xfrm>
        </p:spPr>
        <p:txBody>
          <a:bodyPr>
            <a:noAutofit/>
          </a:bodyPr>
          <a:lstStyle/>
          <a:p>
            <a:r>
              <a:rPr lang="en-US" sz="2200" dirty="0" smtClean="0"/>
              <a:t>Free </a:t>
            </a:r>
            <a:r>
              <a:rPr lang="en-US" sz="2200" dirty="0"/>
              <a:t>will is an enormous </a:t>
            </a:r>
            <a:r>
              <a:rPr lang="en-US" sz="2200" dirty="0" smtClean="0"/>
              <a:t>and</a:t>
            </a:r>
            <a:br>
              <a:rPr lang="en-US" sz="2200" dirty="0" smtClean="0"/>
            </a:br>
            <a:r>
              <a:rPr lang="en-US" sz="2200" dirty="0" smtClean="0"/>
              <a:t>important </a:t>
            </a:r>
            <a:r>
              <a:rPr lang="en-US" sz="2200" dirty="0"/>
              <a:t>issue that </a:t>
            </a:r>
            <a:r>
              <a:rPr lang="en-US" sz="2200" dirty="0" smtClean="0"/>
              <a:t>has</a:t>
            </a:r>
            <a:br>
              <a:rPr lang="en-US" sz="2200" dirty="0" smtClean="0"/>
            </a:br>
            <a:r>
              <a:rPr lang="en-US" sz="2200" dirty="0" smtClean="0"/>
              <a:t>engaged </a:t>
            </a:r>
            <a:r>
              <a:rPr lang="en-US" sz="2200" dirty="0"/>
              <a:t>artists, </a:t>
            </a:r>
            <a:r>
              <a:rPr lang="en-US" sz="2200" dirty="0" smtClean="0"/>
              <a:t>philosophers,</a:t>
            </a:r>
            <a:br>
              <a:rPr lang="en-US" sz="2200" dirty="0" smtClean="0"/>
            </a:br>
            <a:r>
              <a:rPr lang="en-US" sz="2200" dirty="0" smtClean="0"/>
              <a:t>scientists, novelists, and</a:t>
            </a:r>
            <a:br>
              <a:rPr lang="en-US" sz="2200" dirty="0" smtClean="0"/>
            </a:br>
            <a:r>
              <a:rPr lang="en-US" sz="2200" dirty="0" smtClean="0"/>
              <a:t>theologians for </a:t>
            </a:r>
            <a:r>
              <a:rPr lang="en-US" sz="2200" dirty="0"/>
              <a:t>millennia</a:t>
            </a:r>
            <a:r>
              <a:rPr lang="en-US" sz="2200" dirty="0" smtClean="0"/>
              <a:t>.</a:t>
            </a:r>
            <a:endParaRPr lang="en-US" sz="2200" dirty="0"/>
          </a:p>
          <a:p>
            <a:r>
              <a:rPr lang="en-US" sz="2200" dirty="0"/>
              <a:t>Our aim is to consider </a:t>
            </a:r>
            <a:r>
              <a:rPr lang="en-US" sz="2200" dirty="0" smtClean="0"/>
              <a:t>some</a:t>
            </a:r>
            <a:br>
              <a:rPr lang="en-US" sz="2200" dirty="0" smtClean="0"/>
            </a:br>
            <a:r>
              <a:rPr lang="en-US" sz="2200" dirty="0" smtClean="0"/>
              <a:t>views and examples, check</a:t>
            </a:r>
            <a:br>
              <a:rPr lang="en-US" sz="2200" dirty="0" smtClean="0"/>
            </a:br>
            <a:r>
              <a:rPr lang="en-US" sz="2200" dirty="0" smtClean="0"/>
              <a:t>our own bearings </a:t>
            </a:r>
            <a:r>
              <a:rPr lang="en-US" sz="2200" dirty="0"/>
              <a:t>on this key Reformation theme, and </a:t>
            </a:r>
            <a:r>
              <a:rPr lang="en-US" sz="2200" dirty="0" smtClean="0"/>
              <a:t>gain or review some orientation for helping our students with </a:t>
            </a:r>
            <a:r>
              <a:rPr lang="en-US" sz="2200" dirty="0" smtClean="0"/>
              <a:t>their usually popula</a:t>
            </a:r>
            <a:r>
              <a:rPr lang="en-US" sz="2200" dirty="0" smtClean="0"/>
              <a:t>r but</a:t>
            </a:r>
            <a:r>
              <a:rPr lang="en-US" sz="2200" dirty="0" smtClean="0"/>
              <a:t> less-than-informed </a:t>
            </a:r>
            <a:r>
              <a:rPr lang="en-US" sz="2200" dirty="0" smtClean="0"/>
              <a:t>ideas about free will.</a:t>
            </a:r>
            <a:endParaRPr lang="en-US" sz="2200" dirty="0"/>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4478" y="1691322"/>
            <a:ext cx="3565485" cy="3261678"/>
          </a:xfrm>
          <a:prstGeom prst="rect">
            <a:avLst/>
          </a:prstGeom>
        </p:spPr>
      </p:pic>
    </p:spTree>
    <p:extLst>
      <p:ext uri="{BB962C8B-B14F-4D97-AF65-F5344CB8AC3E}">
        <p14:creationId xmlns:p14="http://schemas.microsoft.com/office/powerpoint/2010/main" val="3391330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62000" y="1447800"/>
            <a:ext cx="7659959" cy="48167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endParaRPr kumimoji="0" lang="en-US" sz="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The spiritual working in, with, and under the material. </a:t>
            </a:r>
            <a:endParaRPr kumimoji="0" lang="en-US" sz="24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sz="24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 Biblical anthropology</a:t>
            </a:r>
            <a:endParaRPr kumimoji="0" lang="en-US" sz="240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Two words</a:t>
            </a:r>
            <a:r>
              <a:rPr kumimoji="0" lang="en-US" sz="240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fo</a:t>
            </a:r>
            <a:r>
              <a:rPr lang="en-US" sz="2400" dirty="0" smtClean="0">
                <a:latin typeface="Times New Roman" pitchFamily="18" charset="0"/>
                <a:ea typeface="Times New Roman" pitchFamily="18" charset="0"/>
                <a:cs typeface="Times New Roman" pitchFamily="18" charset="0"/>
              </a:rPr>
              <a:t>r us: both </a:t>
            </a: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Law and Gospel</a:t>
            </a:r>
            <a:endParaRPr kumimoji="0" lang="en-US" sz="24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sz="24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Our current condition:</a:t>
            </a:r>
            <a:r>
              <a:rPr kumimoji="0" lang="en-US" sz="2400" i="0" u="sng"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i="0" u="sng"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s</a:t>
            </a:r>
            <a:r>
              <a:rPr kumimoji="0" lang="en-US" sz="2400" i="1"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imul</a:t>
            </a:r>
            <a:r>
              <a:rPr kumimoji="0" lang="en-US" sz="240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i="1"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iustus</a:t>
            </a:r>
            <a:r>
              <a:rPr kumimoji="0" lang="en-US" sz="240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et </a:t>
            </a:r>
            <a:r>
              <a:rPr kumimoji="0" lang="en-US" sz="2400" i="1"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peccator</a:t>
            </a:r>
            <a:endParaRPr kumimoji="0" lang="en-US" sz="240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Our alien righteousness and proper righteousness</a:t>
            </a:r>
            <a:endParaRPr kumimoji="0" lang="en-US" sz="24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sz="24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God hidden and God revealed</a:t>
            </a:r>
            <a:endParaRPr kumimoji="0" lang="en-US" sz="240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A theology of the cross</a:t>
            </a:r>
            <a:endParaRPr kumimoji="0" lang="en-US" sz="24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	Our </a:t>
            </a:r>
            <a:r>
              <a:rPr kumimoji="0" lang="en-US" sz="2400" b="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Christian liberty</a:t>
            </a:r>
            <a:r>
              <a:rPr kumimoji="0" lang="en-US" sz="240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1"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related </a:t>
            </a:r>
            <a:r>
              <a:rPr kumimoji="0" lang="en-US" sz="2400" b="1" i="1"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but not </a:t>
            </a:r>
            <a:r>
              <a:rPr kumimoji="0" lang="en-US" sz="2400" b="1" i="1"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to “free will”</a:t>
            </a:r>
            <a:endParaRPr kumimoji="0" lang="en-US" sz="2400" b="1" i="1"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	The doctrine</a:t>
            </a:r>
            <a:r>
              <a:rPr kumimoji="0" lang="en-US" sz="240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of v</a:t>
            </a: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ocation and priesthood</a:t>
            </a:r>
            <a:r>
              <a:rPr kumimoji="0" lang="en-US" sz="240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of all believers</a:t>
            </a:r>
            <a:endParaRPr kumimoji="0" lang="en-US" sz="24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sz="24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	The two kingdoms doctrine</a:t>
            </a:r>
            <a:endParaRPr kumimoji="0" lang="en-US"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2" name="Title 1"/>
          <p:cNvSpPr>
            <a:spLocks noGrp="1"/>
          </p:cNvSpPr>
          <p:nvPr>
            <p:ph type="title"/>
          </p:nvPr>
        </p:nvSpPr>
        <p:spPr>
          <a:xfrm>
            <a:off x="449325" y="248653"/>
            <a:ext cx="6027675" cy="1325562"/>
          </a:xfrm>
        </p:spPr>
        <p:txBody>
          <a:bodyPr/>
          <a:lstStyle/>
          <a:p>
            <a:pPr algn="l"/>
            <a:r>
              <a:rPr lang="en-US" b="1" dirty="0" smtClean="0">
                <a:solidFill>
                  <a:schemeClr val="accent1">
                    <a:lumMod val="75000"/>
                  </a:schemeClr>
                </a:solidFill>
              </a:rPr>
              <a:t>From </a:t>
            </a:r>
            <a:r>
              <a:rPr lang="en-US" b="1" dirty="0" smtClean="0">
                <a:solidFill>
                  <a:schemeClr val="accent1">
                    <a:lumMod val="75000"/>
                  </a:schemeClr>
                </a:solidFill>
              </a:rPr>
              <a:t>the</a:t>
            </a:r>
            <a:r>
              <a:rPr lang="en-US" b="1" dirty="0" smtClean="0">
                <a:solidFill>
                  <a:schemeClr val="accent1">
                    <a:lumMod val="75000"/>
                  </a:schemeClr>
                </a:solidFill>
              </a:rPr>
              <a:t> List-of-Ten</a:t>
            </a:r>
            <a:br>
              <a:rPr lang="en-US" b="1" dirty="0" smtClean="0">
                <a:solidFill>
                  <a:schemeClr val="accent1">
                    <a:lumMod val="75000"/>
                  </a:schemeClr>
                </a:solidFill>
              </a:rPr>
            </a:br>
            <a:r>
              <a:rPr lang="en-US" sz="1400" b="1" dirty="0" smtClean="0"/>
              <a:t>[the user can find more on this list-of-ten at twokingdoms.cune.edu]</a:t>
            </a:r>
            <a:endParaRPr lang="en-US" sz="1400" b="1" dirty="0"/>
          </a:p>
        </p:txBody>
      </p:sp>
      <p:pic>
        <p:nvPicPr>
          <p:cNvPr id="6" name="Picture 5" descr="crossglobegraphic.jpg"/>
          <p:cNvPicPr>
            <a:picLocks noChangeAspect="1"/>
          </p:cNvPicPr>
          <p:nvPr/>
        </p:nvPicPr>
        <p:blipFill>
          <a:blip r:embed="rId2" cstate="print"/>
          <a:stretch>
            <a:fillRect/>
          </a:stretch>
        </p:blipFill>
        <p:spPr>
          <a:xfrm>
            <a:off x="7696200" y="228600"/>
            <a:ext cx="990600" cy="990600"/>
          </a:xfrm>
          <a:prstGeom prst="rect">
            <a:avLst/>
          </a:prstGeom>
        </p:spPr>
      </p:pic>
    </p:spTree>
    <p:extLst>
      <p:ext uri="{BB962C8B-B14F-4D97-AF65-F5344CB8AC3E}">
        <p14:creationId xmlns:p14="http://schemas.microsoft.com/office/powerpoint/2010/main" val="4254815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684" y="240632"/>
            <a:ext cx="4803648" cy="990600"/>
          </a:xfrm>
        </p:spPr>
        <p:txBody>
          <a:bodyPr>
            <a:noAutofit/>
          </a:bodyPr>
          <a:lstStyle/>
          <a:p>
            <a:pPr algn="l"/>
            <a:r>
              <a:rPr lang="en-US" sz="3200" b="1" dirty="0" smtClean="0">
                <a:solidFill>
                  <a:schemeClr val="accent1">
                    <a:lumMod val="75000"/>
                  </a:schemeClr>
                </a:solidFill>
              </a:rPr>
              <a:t>Free will as </a:t>
            </a:r>
            <a:r>
              <a:rPr lang="en-US" sz="3200" b="1" dirty="0">
                <a:solidFill>
                  <a:schemeClr val="accent1">
                    <a:lumMod val="75000"/>
                  </a:schemeClr>
                </a:solidFill>
              </a:rPr>
              <a:t>o</a:t>
            </a:r>
            <a:r>
              <a:rPr lang="en-US" sz="3200" b="1" dirty="0" smtClean="0">
                <a:solidFill>
                  <a:schemeClr val="accent1">
                    <a:lumMod val="75000"/>
                  </a:schemeClr>
                </a:solidFill>
              </a:rPr>
              <a:t>bvious?</a:t>
            </a:r>
            <a:br>
              <a:rPr lang="en-US" sz="3200" b="1" dirty="0" smtClean="0">
                <a:solidFill>
                  <a:schemeClr val="accent1">
                    <a:lumMod val="75000"/>
                  </a:schemeClr>
                </a:solidFill>
              </a:rPr>
            </a:br>
            <a:r>
              <a:rPr lang="en-US" sz="3200" b="1" dirty="0" smtClean="0">
                <a:solidFill>
                  <a:schemeClr val="accent1">
                    <a:lumMod val="75000"/>
                  </a:schemeClr>
                </a:solidFill>
              </a:rPr>
              <a:t>Or complicated?</a:t>
            </a:r>
            <a:endParaRPr lang="en-US" sz="3200" b="1" dirty="0">
              <a:solidFill>
                <a:schemeClr val="accent1">
                  <a:lumMod val="75000"/>
                </a:schemeClr>
              </a:solidFill>
            </a:endParaRPr>
          </a:p>
        </p:txBody>
      </p:sp>
      <p:sp>
        <p:nvSpPr>
          <p:cNvPr id="3" name="Content Placeholder 2"/>
          <p:cNvSpPr>
            <a:spLocks noGrp="1"/>
          </p:cNvSpPr>
          <p:nvPr>
            <p:ph idx="1"/>
          </p:nvPr>
        </p:nvSpPr>
        <p:spPr>
          <a:xfrm>
            <a:off x="641684" y="1247274"/>
            <a:ext cx="7851648" cy="4267200"/>
          </a:xfrm>
        </p:spPr>
        <p:txBody>
          <a:bodyPr>
            <a:noAutofit/>
          </a:bodyPr>
          <a:lstStyle/>
          <a:p>
            <a:r>
              <a:rPr lang="en-US" sz="2400" dirty="0" smtClean="0"/>
              <a:t>Swinging at a 90 mph fastball</a:t>
            </a:r>
          </a:p>
          <a:p>
            <a:r>
              <a:rPr lang="en-US" sz="2400" dirty="0" smtClean="0"/>
              <a:t>Your native language</a:t>
            </a:r>
          </a:p>
          <a:p>
            <a:r>
              <a:rPr lang="en-US" sz="2400" dirty="0" smtClean="0"/>
              <a:t>Falling in love</a:t>
            </a:r>
          </a:p>
          <a:p>
            <a:r>
              <a:rPr lang="en-US" sz="2400" dirty="0" smtClean="0"/>
              <a:t>OCD, PTSD, dyslexia, anorexia, addictions, etc.</a:t>
            </a:r>
          </a:p>
          <a:p>
            <a:r>
              <a:rPr lang="en-US" sz="2400" dirty="0" smtClean="0"/>
              <a:t>“</a:t>
            </a:r>
            <a:r>
              <a:rPr lang="en-US" sz="2400" dirty="0"/>
              <a:t>God has a plan for my life” and the God’s will </a:t>
            </a:r>
            <a:r>
              <a:rPr lang="en-US" sz="2400" dirty="0" smtClean="0"/>
              <a:t>discussion</a:t>
            </a:r>
          </a:p>
          <a:p>
            <a:r>
              <a:rPr lang="en-US" sz="2400" dirty="0"/>
              <a:t>“I can desire what is right, but I cannot do it. The good I would do, I don’t do.  The evil I don’t want, I continue to do.” Rom. </a:t>
            </a:r>
            <a:r>
              <a:rPr lang="en-US" sz="2400" dirty="0" smtClean="0"/>
              <a:t>7:19</a:t>
            </a:r>
          </a:p>
          <a:p>
            <a:r>
              <a:rPr lang="en-US" sz="2400" dirty="0"/>
              <a:t>“You did not choose me, but I chose and appointed you,” (Jn. </a:t>
            </a:r>
            <a:r>
              <a:rPr lang="en-US" sz="2400" dirty="0" smtClean="0"/>
              <a:t>15:15) and the </a:t>
            </a:r>
            <a:r>
              <a:rPr lang="en-US" sz="2400" dirty="0"/>
              <a:t>predestination / double predestination </a:t>
            </a:r>
            <a:r>
              <a:rPr lang="en-US" sz="2400" dirty="0" smtClean="0"/>
              <a:t>topic.</a:t>
            </a:r>
          </a:p>
          <a:p>
            <a:r>
              <a:rPr lang="en-US" sz="2400" dirty="0"/>
              <a:t>Theodicy, tragedy, and the problem of </a:t>
            </a:r>
            <a:r>
              <a:rPr lang="en-US" sz="2400" dirty="0" smtClean="0"/>
              <a:t>evil</a:t>
            </a:r>
          </a:p>
          <a:p>
            <a:r>
              <a:rPr lang="en-US" sz="2400" dirty="0" smtClean="0"/>
              <a:t>Some </a:t>
            </a:r>
            <a:r>
              <a:rPr lang="en-US" sz="2400" dirty="0" smtClean="0"/>
              <a:t>other examples that come to mind: _______</a:t>
            </a: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Tree>
    <p:extLst>
      <p:ext uri="{BB962C8B-B14F-4D97-AF65-F5344CB8AC3E}">
        <p14:creationId xmlns:p14="http://schemas.microsoft.com/office/powerpoint/2010/main" val="402427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2600" y="2819400"/>
            <a:ext cx="5867400" cy="2246769"/>
          </a:xfrm>
          <a:prstGeom prst="rect">
            <a:avLst/>
          </a:prstGeom>
          <a:noFill/>
        </p:spPr>
        <p:txBody>
          <a:bodyPr wrap="square" rtlCol="0">
            <a:spAutoFit/>
          </a:bodyPr>
          <a:lstStyle/>
          <a:p>
            <a:r>
              <a:rPr lang="en-US" sz="2800" dirty="0" smtClean="0"/>
              <a:t>Where does the free will discussion show up—directly or indirectly—in your work with students?  (class, student life office, financial aid, coaching, etc.)  Does it matter?</a:t>
            </a:r>
            <a:endParaRPr lang="en-US"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678366"/>
            <a:ext cx="2819400" cy="2019300"/>
          </a:xfrm>
          <a:prstGeom prst="rect">
            <a:avLst/>
          </a:prstGeom>
        </p:spPr>
      </p:pic>
    </p:spTree>
    <p:extLst>
      <p:ext uri="{BB962C8B-B14F-4D97-AF65-F5344CB8AC3E}">
        <p14:creationId xmlns:p14="http://schemas.microsoft.com/office/powerpoint/2010/main" val="1750847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845" y="365760"/>
            <a:ext cx="4928755" cy="1325562"/>
          </a:xfrm>
        </p:spPr>
        <p:txBody>
          <a:bodyPr>
            <a:noAutofit/>
          </a:bodyPr>
          <a:lstStyle/>
          <a:p>
            <a:pPr algn="l"/>
            <a:r>
              <a:rPr lang="en-US" sz="3600" b="1" dirty="0" smtClean="0">
                <a:solidFill>
                  <a:schemeClr val="accent1">
                    <a:lumMod val="75000"/>
                  </a:schemeClr>
                </a:solidFill>
              </a:rPr>
              <a:t>And perhaps the big one:</a:t>
            </a:r>
            <a:endParaRPr lang="en-US" sz="3600" b="1" dirty="0">
              <a:solidFill>
                <a:schemeClr val="accent1">
                  <a:lumMod val="75000"/>
                </a:schemeClr>
              </a:solidFill>
            </a:endParaRPr>
          </a:p>
        </p:txBody>
      </p:sp>
      <p:sp>
        <p:nvSpPr>
          <p:cNvPr id="5" name="Content Placeholder 4"/>
          <p:cNvSpPr>
            <a:spLocks noGrp="1"/>
          </p:cNvSpPr>
          <p:nvPr>
            <p:ph sz="half" idx="1"/>
          </p:nvPr>
        </p:nvSpPr>
        <p:spPr>
          <a:xfrm>
            <a:off x="301752" y="1553737"/>
            <a:ext cx="4267200" cy="4860036"/>
          </a:xfrm>
        </p:spPr>
        <p:txBody>
          <a:bodyPr>
            <a:normAutofit fontScale="40000" lnSpcReduction="20000"/>
          </a:bodyPr>
          <a:lstStyle/>
          <a:p>
            <a:pPr marL="0" indent="0" algn="ctr">
              <a:buNone/>
            </a:pPr>
            <a:r>
              <a:rPr lang="en-US" sz="7400" b="1" dirty="0" smtClean="0"/>
              <a:t>God’s Sovereignty</a:t>
            </a:r>
            <a:r>
              <a:rPr lang="en-US" sz="3100" b="1" dirty="0" smtClean="0"/>
              <a:t/>
            </a:r>
            <a:br>
              <a:rPr lang="en-US" sz="3100" b="1" dirty="0" smtClean="0"/>
            </a:br>
            <a:endParaRPr lang="en-US" sz="3100" b="1" dirty="0" smtClean="0"/>
          </a:p>
          <a:p>
            <a:pPr marL="0" indent="0" algn="ctr">
              <a:buNone/>
            </a:pPr>
            <a:r>
              <a:rPr lang="en-US" dirty="0" smtClean="0"/>
              <a:t/>
            </a:r>
            <a:br>
              <a:rPr lang="en-US" dirty="0" smtClean="0"/>
            </a:br>
            <a:endParaRPr lang="en-US" dirty="0" smtClean="0"/>
          </a:p>
          <a:p>
            <a:r>
              <a:rPr lang="en-US" sz="7400" dirty="0" smtClean="0"/>
              <a:t>I </a:t>
            </a:r>
            <a:r>
              <a:rPr lang="en-US" sz="7400" dirty="0"/>
              <a:t>form light and create darkness, I make well-being and create calamity, I am the LORD, who does all these things</a:t>
            </a:r>
            <a:r>
              <a:rPr lang="en-US" sz="7400" dirty="0" smtClean="0"/>
              <a:t>.         Isa. 43:7</a:t>
            </a:r>
            <a:endParaRPr lang="en-US" sz="3100" dirty="0" smtClean="0"/>
          </a:p>
        </p:txBody>
      </p:sp>
      <p:sp>
        <p:nvSpPr>
          <p:cNvPr id="6" name="Content Placeholder 5"/>
          <p:cNvSpPr>
            <a:spLocks noGrp="1"/>
          </p:cNvSpPr>
          <p:nvPr>
            <p:ph sz="half" idx="2"/>
          </p:nvPr>
        </p:nvSpPr>
        <p:spPr>
          <a:xfrm>
            <a:off x="4568952" y="1524000"/>
            <a:ext cx="4422648" cy="4800600"/>
          </a:xfrm>
        </p:spPr>
        <p:txBody>
          <a:bodyPr>
            <a:normAutofit fontScale="40000" lnSpcReduction="20000"/>
          </a:bodyPr>
          <a:lstStyle/>
          <a:p>
            <a:pPr marL="0" indent="0" algn="ctr">
              <a:buNone/>
            </a:pPr>
            <a:r>
              <a:rPr lang="en-US" sz="7400" b="1" dirty="0" smtClean="0"/>
              <a:t>Our Agency</a:t>
            </a:r>
            <a:br>
              <a:rPr lang="en-US" sz="7400" b="1" dirty="0" smtClean="0"/>
            </a:br>
            <a:r>
              <a:rPr lang="en-US" sz="7400" b="1" dirty="0" smtClean="0"/>
              <a:t>and Accountability</a:t>
            </a:r>
            <a:r>
              <a:rPr lang="en-US" dirty="0" smtClean="0"/>
              <a:t/>
            </a:r>
            <a:br>
              <a:rPr lang="en-US" dirty="0" smtClean="0"/>
            </a:br>
            <a:endParaRPr lang="en-US" dirty="0"/>
          </a:p>
          <a:p>
            <a:r>
              <a:rPr lang="en-US" sz="7400" dirty="0" smtClean="0"/>
              <a:t>For </a:t>
            </a:r>
            <a:r>
              <a:rPr lang="en-US" sz="7400" dirty="0"/>
              <a:t>we must all appear before the judgment seat of Christ, so that each one may be paid back according to what he has done while in the body, whether good or evil. </a:t>
            </a:r>
            <a:r>
              <a:rPr lang="en-US" sz="7400" dirty="0" smtClean="0"/>
              <a:t>               2 Cor. 5:10</a:t>
            </a: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endParaRPr lang="en-US" sz="3100" dirty="0" smtClean="0"/>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sp>
        <p:nvSpPr>
          <p:cNvPr id="3" name="TextBox 2"/>
          <p:cNvSpPr txBox="1"/>
          <p:nvPr/>
        </p:nvSpPr>
        <p:spPr>
          <a:xfrm>
            <a:off x="1139952" y="5012920"/>
            <a:ext cx="6858000" cy="1600438"/>
          </a:xfrm>
          <a:prstGeom prst="rect">
            <a:avLst/>
          </a:prstGeom>
          <a:noFill/>
        </p:spPr>
        <p:txBody>
          <a:bodyPr wrap="square" rtlCol="0">
            <a:spAutoFit/>
          </a:bodyPr>
          <a:lstStyle/>
          <a:p>
            <a:pPr algn="ctr"/>
            <a:r>
              <a:rPr lang="en-US" sz="2200" dirty="0" smtClean="0">
                <a:solidFill>
                  <a:srgbClr val="C00000"/>
                </a:solidFill>
              </a:rPr>
              <a:t>Wait a minute—how can God ultimately be in charge</a:t>
            </a:r>
            <a:br>
              <a:rPr lang="en-US" sz="2200" dirty="0" smtClean="0">
                <a:solidFill>
                  <a:srgbClr val="C00000"/>
                </a:solidFill>
              </a:rPr>
            </a:br>
            <a:r>
              <a:rPr lang="en-US" sz="2200" dirty="0" smtClean="0">
                <a:solidFill>
                  <a:srgbClr val="C00000"/>
                </a:solidFill>
              </a:rPr>
              <a:t>of all that happens, yet hold us responsible?  No fair!</a:t>
            </a:r>
            <a:br>
              <a:rPr lang="en-US" sz="2200" dirty="0" smtClean="0">
                <a:solidFill>
                  <a:srgbClr val="C00000"/>
                </a:solidFill>
              </a:rPr>
            </a:br>
            <a:r>
              <a:rPr lang="en-US" sz="1000" dirty="0" smtClean="0">
                <a:solidFill>
                  <a:srgbClr val="C00000"/>
                </a:solidFill>
              </a:rPr>
              <a:t>  </a:t>
            </a:r>
            <a:r>
              <a:rPr lang="en-US" sz="2000" dirty="0" smtClean="0">
                <a:solidFill>
                  <a:srgbClr val="C00000"/>
                </a:solidFill>
              </a:rPr>
              <a:t/>
            </a:r>
            <a:br>
              <a:rPr lang="en-US" sz="2000" dirty="0" smtClean="0">
                <a:solidFill>
                  <a:srgbClr val="C00000"/>
                </a:solidFill>
              </a:rPr>
            </a:br>
            <a:r>
              <a:rPr lang="en-US" sz="2200" dirty="0" smtClean="0">
                <a:solidFill>
                  <a:srgbClr val="C00000"/>
                </a:solidFill>
              </a:rPr>
              <a:t>Many Biblical texts and narratives affirm</a:t>
            </a:r>
            <a:br>
              <a:rPr lang="en-US" sz="2200" dirty="0" smtClean="0">
                <a:solidFill>
                  <a:srgbClr val="C00000"/>
                </a:solidFill>
              </a:rPr>
            </a:br>
            <a:r>
              <a:rPr lang="en-US" sz="2200" i="1" dirty="0" smtClean="0">
                <a:solidFill>
                  <a:srgbClr val="C00000"/>
                </a:solidFill>
              </a:rPr>
              <a:t>both</a:t>
            </a:r>
            <a:r>
              <a:rPr lang="en-US" sz="2200" dirty="0" smtClean="0">
                <a:solidFill>
                  <a:srgbClr val="C00000"/>
                </a:solidFill>
              </a:rPr>
              <a:t> God’s sovereignty and our agency.</a:t>
            </a:r>
            <a:endParaRPr lang="en-US" sz="2200" dirty="0">
              <a:solidFill>
                <a:srgbClr val="C00000"/>
              </a:solidFill>
            </a:endParaRPr>
          </a:p>
        </p:txBody>
      </p:sp>
    </p:spTree>
    <p:extLst>
      <p:ext uri="{BB962C8B-B14F-4D97-AF65-F5344CB8AC3E}">
        <p14:creationId xmlns:p14="http://schemas.microsoft.com/office/powerpoint/2010/main" val="3273611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066800"/>
            <a:ext cx="8001000" cy="1815882"/>
          </a:xfrm>
          <a:prstGeom prst="rect">
            <a:avLst/>
          </a:prstGeom>
          <a:noFill/>
        </p:spPr>
        <p:txBody>
          <a:bodyPr wrap="square" rtlCol="0">
            <a:spAutoFit/>
          </a:bodyPr>
          <a:lstStyle/>
          <a:p>
            <a:pPr marL="457200" indent="-457200">
              <a:spcAft>
                <a:spcPts val="800"/>
              </a:spcAft>
              <a:buFont typeface="+mj-lt"/>
              <a:buAutoNum type="arabicPeriod"/>
            </a:pPr>
            <a:r>
              <a:rPr lang="en-US" sz="2800" dirty="0" smtClean="0"/>
              <a:t>I came to Concordia of my own free will. We all have free will, right?  So it wasn’t my parents’ decision and nobody made me come.  And I can just leave any time I want to.  Free will, right?</a:t>
            </a:r>
          </a:p>
        </p:txBody>
      </p:sp>
      <p:sp>
        <p:nvSpPr>
          <p:cNvPr id="6" name="Title 5"/>
          <p:cNvSpPr>
            <a:spLocks noGrp="1"/>
          </p:cNvSpPr>
          <p:nvPr>
            <p:ph type="title" idx="4294967295"/>
          </p:nvPr>
        </p:nvSpPr>
        <p:spPr>
          <a:xfrm>
            <a:off x="762000" y="381000"/>
            <a:ext cx="4495800" cy="838200"/>
          </a:xfrm>
        </p:spPr>
        <p:txBody>
          <a:bodyPr>
            <a:normAutofit fontScale="90000"/>
          </a:bodyPr>
          <a:lstStyle/>
          <a:p>
            <a:pPr algn="l"/>
            <a:r>
              <a:rPr lang="en-US" sz="3700" b="1" dirty="0" smtClean="0">
                <a:solidFill>
                  <a:schemeClr val="accent1">
                    <a:lumMod val="75000"/>
                  </a:schemeClr>
                </a:solidFill>
              </a:rPr>
              <a:t>Three </a:t>
            </a:r>
            <a:r>
              <a:rPr lang="en-US" sz="3700" b="1" dirty="0">
                <a:solidFill>
                  <a:schemeClr val="accent1">
                    <a:lumMod val="75000"/>
                  </a:schemeClr>
                </a:solidFill>
              </a:rPr>
              <a:t>Views on Free </a:t>
            </a:r>
            <a:r>
              <a:rPr lang="en-US" sz="3700" b="1" dirty="0" smtClean="0">
                <a:solidFill>
                  <a:schemeClr val="accent1">
                    <a:lumMod val="75000"/>
                  </a:schemeClr>
                </a:solidFill>
              </a:rPr>
              <a:t>Will</a:t>
            </a:r>
            <a:endParaRPr lang="en-US" sz="3700" b="1" dirty="0">
              <a:solidFill>
                <a:schemeClr val="accent1">
                  <a:lumMod val="75000"/>
                </a:schemeClr>
              </a:solidFill>
            </a:endParaRPr>
          </a:p>
        </p:txBody>
      </p:sp>
    </p:spTree>
    <p:extLst>
      <p:ext uri="{BB962C8B-B14F-4D97-AF65-F5344CB8AC3E}">
        <p14:creationId xmlns:p14="http://schemas.microsoft.com/office/powerpoint/2010/main" val="193017185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3733</TotalTime>
  <Words>1772</Words>
  <Application>Microsoft Office PowerPoint</Application>
  <PresentationFormat>On-screen Show (4:3)</PresentationFormat>
  <Paragraphs>120</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Times New Roman</vt:lpstr>
      <vt:lpstr>Wingdings</vt:lpstr>
      <vt:lpstr>Wingdings 2</vt:lpstr>
      <vt:lpstr>HDOfficeLightV0</vt:lpstr>
      <vt:lpstr>Free Will, the Bondage of the Will, and Christian Liberty</vt:lpstr>
      <vt:lpstr>Is this free will in action?</vt:lpstr>
      <vt:lpstr>Free Will?  Or Free Won’t?</vt:lpstr>
      <vt:lpstr>Our aim:</vt:lpstr>
      <vt:lpstr>From the List-of-Ten [the user can find more on this list-of-ten at twokingdoms.cune.edu]</vt:lpstr>
      <vt:lpstr>Free will as obvious? Or complicated?</vt:lpstr>
      <vt:lpstr>PowerPoint Presentation</vt:lpstr>
      <vt:lpstr>And perhaps the big one:</vt:lpstr>
      <vt:lpstr>Three Views on Free Will</vt:lpstr>
      <vt:lpstr>Three Views on Free Will</vt:lpstr>
      <vt:lpstr>Three Views on Free Will</vt:lpstr>
      <vt:lpstr>Three Views on Free Will</vt:lpstr>
      <vt:lpstr>View #1  The Autonomous Agent</vt:lpstr>
      <vt:lpstr>View #1  The Autonomous Agent</vt:lpstr>
      <vt:lpstr>View #2     Determinism</vt:lpstr>
      <vt:lpstr>View #2     Determinism</vt:lpstr>
      <vt:lpstr>View #3    Choice + Causes</vt:lpstr>
      <vt:lpstr>View #3    Choice + Causes</vt:lpstr>
      <vt:lpstr>PowerPoint Presentation</vt:lpstr>
      <vt:lpstr>The Augsburg Confession, XVIII “On Free Will”</vt:lpstr>
      <vt:lpstr>The Re-vision from      Reformation       to      Enlightenment </vt:lpstr>
      <vt:lpstr>PowerPoint Presentation</vt:lpstr>
      <vt:lpstr>PowerPoint Presentation</vt:lpstr>
      <vt:lpstr>Helping Students</vt:lpstr>
      <vt:lpstr>Some Christ-and-curriculum and Christ-and-campus topics</vt:lpstr>
      <vt:lpstr>Closing Slide: Luther on Youth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Two Kingdoms Initiative</dc:title>
  <dc:creator>R. Moulds</dc:creator>
  <cp:lastModifiedBy>Russell</cp:lastModifiedBy>
  <cp:revision>365</cp:revision>
  <cp:lastPrinted>2015-02-10T17:52:00Z</cp:lastPrinted>
  <dcterms:created xsi:type="dcterms:W3CDTF">2013-11-02T21:28:33Z</dcterms:created>
  <dcterms:modified xsi:type="dcterms:W3CDTF">2015-12-27T00:25:44Z</dcterms:modified>
</cp:coreProperties>
</file>